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png" ContentType="image/png"/>
  <Default Extension="vml" ContentType="application/vnd.openxmlformats-officedocument.vmlDrawing"/>
  <Default Extension="emf" ContentType="image/x-em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embeddings/oleObject1.bin" ContentType="application/vnd.openxmlformats-officedocument.oleObject"/>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embeddings/oleObject2.bin" ContentType="application/vnd.openxmlformats-officedocument.oleObject"/>
  <Override PartName="/ppt/notesSlides/notesSlide8.xml" ContentType="application/vnd.openxmlformats-officedocument.presentationml.notesSlide+xml"/>
  <Override PartName="/ppt/embeddings/oleObject3.bin" ContentType="application/vnd.openxmlformats-officedocument.oleObject"/>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embeddings/oleObject4.bin" ContentType="application/vnd.openxmlformats-officedocument.oleObject"/>
  <Override PartName="/ppt/notesSlides/notesSlide12.xml" ContentType="application/vnd.openxmlformats-officedocument.presentationml.notesSlide+xml"/>
  <Override PartName="/ppt/embeddings/oleObject5.bin" ContentType="application/vnd.openxmlformats-officedocument.oleObject"/>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9"/>
  </p:notesMasterIdLst>
  <p:handoutMasterIdLst>
    <p:handoutMasterId r:id="rId30"/>
  </p:handoutMasterIdLst>
  <p:sldIdLst>
    <p:sldId id="553" r:id="rId2"/>
    <p:sldId id="653" r:id="rId3"/>
    <p:sldId id="662" r:id="rId4"/>
    <p:sldId id="658" r:id="rId5"/>
    <p:sldId id="659" r:id="rId6"/>
    <p:sldId id="655" r:id="rId7"/>
    <p:sldId id="660" r:id="rId8"/>
    <p:sldId id="632" r:id="rId9"/>
    <p:sldId id="594" r:id="rId10"/>
    <p:sldId id="595" r:id="rId11"/>
    <p:sldId id="601" r:id="rId12"/>
    <p:sldId id="602" r:id="rId13"/>
    <p:sldId id="596" r:id="rId14"/>
    <p:sldId id="597" r:id="rId15"/>
    <p:sldId id="647" r:id="rId16"/>
    <p:sldId id="649" r:id="rId17"/>
    <p:sldId id="639" r:id="rId18"/>
    <p:sldId id="636" r:id="rId19"/>
    <p:sldId id="637" r:id="rId20"/>
    <p:sldId id="638" r:id="rId21"/>
    <p:sldId id="651" r:id="rId22"/>
    <p:sldId id="661" r:id="rId23"/>
    <p:sldId id="646" r:id="rId24"/>
    <p:sldId id="652" r:id="rId25"/>
    <p:sldId id="477" r:id="rId26"/>
    <p:sldId id="656" r:id="rId27"/>
    <p:sldId id="650" r:id="rId28"/>
  </p:sldIdLst>
  <p:sldSz cx="9144000" cy="6858000" type="screen4x3"/>
  <p:notesSz cx="6858000" cy="9144000"/>
  <p:defaultTextStyle>
    <a:defPPr>
      <a:defRPr lang="en-US"/>
    </a:defPPr>
    <a:lvl1pPr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1pPr>
    <a:lvl2pPr marL="4572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2pPr>
    <a:lvl3pPr marL="9144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3pPr>
    <a:lvl4pPr marL="13716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4pPr>
    <a:lvl5pPr marL="18288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clrMode="gray" frameSlides="1"/>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snapToObjects="1">
      <p:cViewPr varScale="1">
        <p:scale>
          <a:sx n="64" d="100"/>
          <a:sy n="64" d="100"/>
        </p:scale>
        <p:origin x="-688" y="-11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handoutMaster" Target="handoutMasters/handoutMaster1.xml"/><Relationship Id="rId31" Type="http://schemas.openxmlformats.org/officeDocument/2006/relationships/printerSettings" Target="printerSettings/printerSettings1.bin"/><Relationship Id="rId32" Type="http://schemas.openxmlformats.org/officeDocument/2006/relationships/presProps" Target="pres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viewProps" Target="viewProps.xml"/><Relationship Id="rId34" Type="http://schemas.openxmlformats.org/officeDocument/2006/relationships/theme" Target="theme/theme1.xml"/><Relationship Id="rId3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5.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3D1FB3A4-4104-7049-8590-25C120AEC01E}" type="datetime1">
              <a:rPr lang="en-US"/>
              <a:pPr/>
              <a:t>10/17/19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53500602-6F94-1449-BE4E-EA00C0BE96A1}" type="slidenum">
              <a:rPr lang="en-US"/>
              <a:pPr/>
              <a:t>‹#›</a:t>
            </a:fld>
            <a:endParaRPr lang="en-US"/>
          </a:p>
        </p:txBody>
      </p:sp>
    </p:spTree>
    <p:extLst>
      <p:ext uri="{BB962C8B-B14F-4D97-AF65-F5344CB8AC3E}">
        <p14:creationId xmlns:p14="http://schemas.microsoft.com/office/powerpoint/2010/main" val="3951984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0BC02F4E-E86D-DD4C-ABDE-71CFA083F2A8}" type="datetime1">
              <a:rPr lang="en-US"/>
              <a:pPr/>
              <a:t>10/17/19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EDE80C35-CB93-C64C-BC80-CED608F9CE1F}" type="slidenum">
              <a:rPr lang="en-US"/>
              <a:pPr/>
              <a:t>‹#›</a:t>
            </a:fld>
            <a:endParaRPr lang="en-US"/>
          </a:p>
        </p:txBody>
      </p:sp>
    </p:spTree>
    <p:extLst>
      <p:ext uri="{BB962C8B-B14F-4D97-AF65-F5344CB8AC3E}">
        <p14:creationId xmlns:p14="http://schemas.microsoft.com/office/powerpoint/2010/main" val="677452724"/>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ＭＳ Ｐゴシック" pitchFamily="-112"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 Id="rId3" Type="http://schemas.openxmlformats.org/officeDocument/2006/relationships/hyperlink" Target="http://www.piney.com/BabNinkasi.html"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 Id="rId3" Type="http://schemas.openxmlformats.org/officeDocument/2006/relationships/hyperlink" Target="http://www.piney.com/BabNinkasi.html"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 Id="rId3" Type="http://schemas.openxmlformats.org/officeDocument/2006/relationships/hyperlink" Target="http://www.piney.com/BabNinkasi.html"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 Id="rId3" Type="http://schemas.openxmlformats.org/officeDocument/2006/relationships/hyperlink" Target="http://www.piney.com/BabNinkasi.html"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 Id="rId3" Type="http://schemas.openxmlformats.org/officeDocument/2006/relationships/hyperlink" Target="http://www.piney.com/BabNinkasi.html"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 Id="rId3" Type="http://schemas.openxmlformats.org/officeDocument/2006/relationships/hyperlink" Target="http://www.piney.com/BabNinkasi.html"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Rot="1" noChangeAspect="1" noChangeArrowheads="1" noTextEdit="1"/>
          </p:cNvSpPr>
          <p:nvPr>
            <p:ph type="sldImg"/>
          </p:nvPr>
        </p:nvSpPr>
        <p:spPr bwMode="auto">
          <a:xfrm>
            <a:off x="1150938" y="692150"/>
            <a:ext cx="4556125" cy="3416300"/>
          </a:xfrm>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529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xfrm>
            <a:off x="1150938" y="692150"/>
            <a:ext cx="4556125" cy="3416300"/>
          </a:xfrm>
          <a:ln/>
        </p:spPr>
      </p:sp>
      <p:sp>
        <p:nvSpPr>
          <p:cNvPr id="2457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Arial" charset="0"/>
              <a:ea typeface="ＭＳ Ｐゴシック" charset="0"/>
              <a:cs typeface="ＭＳ Ｐゴシック" charset="0"/>
            </a:endParaRPr>
          </a:p>
        </p:txBody>
      </p:sp>
      <p:sp>
        <p:nvSpPr>
          <p:cNvPr id="24580"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i="1">
                <a:solidFill>
                  <a:schemeClr val="tx2"/>
                </a:solidFill>
                <a:latin typeface="Helvetica" charset="0"/>
                <a:ea typeface="ＭＳ Ｐゴシック" charset="0"/>
                <a:cs typeface="ＭＳ Ｐゴシック" charset="0"/>
              </a:defRPr>
            </a:lvl1pPr>
            <a:lvl2pPr marL="37931725" indent="-37474525">
              <a:defRPr sz="2400" i="1">
                <a:solidFill>
                  <a:schemeClr val="tx2"/>
                </a:solidFill>
                <a:latin typeface="Helvetica" charset="0"/>
                <a:ea typeface="ＭＳ Ｐゴシック" charset="0"/>
              </a:defRPr>
            </a:lvl2pPr>
            <a:lvl3pPr>
              <a:defRPr sz="2400" i="1">
                <a:solidFill>
                  <a:schemeClr val="tx2"/>
                </a:solidFill>
                <a:latin typeface="Helvetica" charset="0"/>
                <a:ea typeface="ＭＳ Ｐゴシック" charset="0"/>
              </a:defRPr>
            </a:lvl3pPr>
            <a:lvl4pPr>
              <a:defRPr sz="2400" i="1">
                <a:solidFill>
                  <a:schemeClr val="tx2"/>
                </a:solidFill>
                <a:latin typeface="Helvetica" charset="0"/>
                <a:ea typeface="ＭＳ Ｐゴシック" charset="0"/>
              </a:defRPr>
            </a:lvl4pPr>
            <a:lvl5pPr>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fld id="{A82F8866-D31A-E14F-B292-81DB027954D2}" type="slidenum">
              <a:rPr lang="en-US"/>
              <a:pPr/>
              <a:t>7</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spect="1" noChangeArrowheads="1" noTextEdit="1"/>
          </p:cNvSpPr>
          <p:nvPr>
            <p:ph type="sldImg"/>
          </p:nvPr>
        </p:nvSpPr>
        <p:spPr bwMode="auto">
          <a:xfrm>
            <a:off x="1150938" y="692150"/>
            <a:ext cx="4556125" cy="3416300"/>
          </a:xfrm>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89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4400"/>
            <a:r>
              <a:rPr lang="en-US">
                <a:latin typeface="Helvetica" charset="0"/>
                <a:ea typeface="ＭＳ Ｐゴシック" charset="0"/>
                <a:cs typeface="ＭＳ Ｐゴシック" charset="0"/>
              </a:rPr>
              <a:t>A 3900-year-old clay tablet, which was found in Iraq between the Tigris and Euphrates rivers, had a Sumerian poem (</a:t>
            </a:r>
            <a:r>
              <a:rPr lang="en-US" i="1">
                <a:latin typeface="Helvetica" charset="0"/>
                <a:ea typeface="ＭＳ Ｐゴシック" charset="0"/>
                <a:cs typeface="ＭＳ Ｐゴシック" charset="0"/>
                <a:hlinkClick r:id="rId3"/>
              </a:rPr>
              <a:t>http://www.piney.com/BabNinkasi.html</a:t>
            </a:r>
            <a:r>
              <a:rPr lang="en-US">
                <a:latin typeface="Helvetica" charset="0"/>
                <a:ea typeface="ＭＳ Ｐゴシック" charset="0"/>
                <a:cs typeface="ＭＳ Ｐゴシック" charset="0"/>
              </a:rPr>
              <a:t>) honoring Ninkasi, the patron goddess of brewing. It contains the oldest surviving beer recipe, describing the fermentation of the carbohydrates found in bread, </a:t>
            </a:r>
            <a:r>
              <a:rPr lang="en-US" i="1">
                <a:latin typeface="Helvetica" charset="0"/>
                <a:ea typeface="ＭＳ Ｐゴシック" charset="0"/>
                <a:cs typeface="ＭＳ Ｐゴシック" charset="0"/>
              </a:rPr>
              <a:t>bappir</a:t>
            </a:r>
            <a:r>
              <a:rPr lang="en-US">
                <a:latin typeface="Helvetica" charset="0"/>
                <a:ea typeface="ＭＳ Ｐゴシック" charset="0"/>
                <a:cs typeface="ＭＳ Ｐゴシック" charset="0"/>
              </a:rPr>
              <a:t>, made from barley, honey, dates and sweet aromatic herbs. The global availability of carbohydrates and native microbes (yeasts) has led to the production of many different types of beers, ales, wines, and fruit based alcoholic beverages in many countries throughout the world. [</a:t>
            </a:r>
            <a:r>
              <a:rPr lang="en-US" i="1">
                <a:latin typeface="Helvetica" charset="0"/>
                <a:ea typeface="ＭＳ Ｐゴシック" charset="0"/>
                <a:cs typeface="ＭＳ Ｐゴシック" charset="0"/>
              </a:rPr>
              <a:t>The bottle on the left was found in Eugene, Oregon, ……. But, it dates only to 2016.</a:t>
            </a:r>
            <a:r>
              <a:rPr lang="en-US">
                <a:latin typeface="Helvetica" charset="0"/>
                <a:ea typeface="ＭＳ Ｐゴシック" charset="0"/>
                <a:cs typeface="ＭＳ Ｐゴシック" charset="0"/>
              </a:rPr>
              <a:t>]</a:t>
            </a:r>
          </a:p>
          <a:p>
            <a:pPr defTabSz="914400"/>
            <a:endParaRPr lang="en-US">
              <a:latin typeface="Helvetica" charset="0"/>
              <a:ea typeface="ＭＳ Ｐゴシック" charset="0"/>
              <a:cs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ChangeArrowheads="1" noTextEdit="1"/>
          </p:cNvSpPr>
          <p:nvPr>
            <p:ph type="sldImg"/>
          </p:nvPr>
        </p:nvSpPr>
        <p:spPr bwMode="auto">
          <a:xfrm>
            <a:off x="1150938" y="692150"/>
            <a:ext cx="4556125" cy="3416300"/>
          </a:xfrm>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09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A 3900-year-old clay tablet, which was found in Iraq between the Tigris and Euphrates rivers, had a Sumerian poem (</a:t>
            </a:r>
            <a:r>
              <a:rPr lang="en-US" i="1">
                <a:latin typeface="Helvetica" charset="0"/>
                <a:ea typeface="ＭＳ Ｐゴシック" charset="0"/>
                <a:cs typeface="ＭＳ Ｐゴシック" charset="0"/>
                <a:hlinkClick r:id="rId3"/>
              </a:rPr>
              <a:t>http://www.piney.com/BabNinkasi.html</a:t>
            </a:r>
            <a:r>
              <a:rPr lang="en-US">
                <a:latin typeface="Helvetica" charset="0"/>
                <a:ea typeface="ＭＳ Ｐゴシック" charset="0"/>
                <a:cs typeface="ＭＳ Ｐゴシック" charset="0"/>
              </a:rPr>
              <a:t>) honoring Ninkasi, the patron goddess of brewing. It contains the oldest surviving beer recipe, describing the fermentation of the carbohydrates found in bread, </a:t>
            </a:r>
            <a:r>
              <a:rPr lang="en-US" i="1">
                <a:latin typeface="Helvetica" charset="0"/>
                <a:ea typeface="ＭＳ Ｐゴシック" charset="0"/>
                <a:cs typeface="ＭＳ Ｐゴシック" charset="0"/>
              </a:rPr>
              <a:t>bappir</a:t>
            </a:r>
            <a:r>
              <a:rPr lang="en-US">
                <a:latin typeface="Helvetica" charset="0"/>
                <a:ea typeface="ＭＳ Ｐゴシック" charset="0"/>
                <a:cs typeface="ＭＳ Ｐゴシック" charset="0"/>
              </a:rPr>
              <a:t>, made from barley, honey, dates and sweet aromatic herbs. The global availability of carbohydrates and native microbes (yeasts) has led to the production of many different types of beers, ales, wines, and fruit based alcoholic beverages in many countries throughout the world. [</a:t>
            </a:r>
            <a:r>
              <a:rPr lang="en-US" i="1">
                <a:latin typeface="Helvetica" charset="0"/>
                <a:ea typeface="ＭＳ Ｐゴシック" charset="0"/>
                <a:cs typeface="ＭＳ Ｐゴシック" charset="0"/>
              </a:rPr>
              <a:t>The bottle on the left was found in Eugene, Oregon, ……. But, it dates only to 2016.</a:t>
            </a:r>
            <a:r>
              <a:rPr lang="en-US">
                <a:latin typeface="Helvetica" charset="0"/>
                <a:ea typeface="ＭＳ Ｐゴシック" charset="0"/>
                <a:cs typeface="ＭＳ Ｐゴシック" charset="0"/>
              </a:rPr>
              <a:t>]</a:t>
            </a:r>
          </a:p>
          <a:p>
            <a:endParaRPr lang="en-US">
              <a:latin typeface="Helvetica" charset="0"/>
              <a:ea typeface="ＭＳ Ｐゴシック" charset="0"/>
              <a:cs typeface="ＭＳ Ｐゴシック"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p:cNvSpPr>
          <p:nvPr>
            <p:ph type="sldImg"/>
          </p:nvPr>
        </p:nvSpPr>
        <p:spPr bwMode="auto">
          <a:xfrm>
            <a:off x="1150938" y="692150"/>
            <a:ext cx="4556125"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atin typeface="Helvetica" charset="0"/>
                <a:ea typeface="ＭＳ Ｐゴシック" charset="0"/>
                <a:cs typeface="ＭＳ Ｐゴシック" charset="0"/>
              </a:rPr>
              <a:t>http://www.jbc.org/content/262/2/549.short</a:t>
            </a:r>
          </a:p>
          <a:p>
            <a:pPr eaLnBrk="1" hangingPunct="1">
              <a:spcBef>
                <a:spcPct val="0"/>
              </a:spcBef>
            </a:pPr>
            <a:r>
              <a:rPr lang="en-US">
                <a:latin typeface="Helvetica" charset="0"/>
                <a:ea typeface="ＭＳ Ｐゴシック" charset="0"/>
                <a:cs typeface="ＭＳ Ｐゴシック" charset="0"/>
              </a:rPr>
              <a:t>http://pdb101.rcsb.org/motm/54</a:t>
            </a:r>
          </a:p>
          <a:p>
            <a:pPr eaLnBrk="1" hangingPunct="1">
              <a:spcBef>
                <a:spcPct val="0"/>
              </a:spcBef>
            </a:pPr>
            <a:r>
              <a:rPr lang="en-US">
                <a:latin typeface="Helvetica" charset="0"/>
                <a:ea typeface="ＭＳ Ｐゴシック" charset="0"/>
                <a:cs typeface="ＭＳ Ｐゴシック" charset="0"/>
              </a:rPr>
              <a:t>http://www.rcsb.org/pdb/explore/jmol.do?structureId=1CFJ&amp;bionumber=1</a:t>
            </a:r>
          </a:p>
          <a:p>
            <a:pPr eaLnBrk="1" hangingPunct="1">
              <a:spcBef>
                <a:spcPct val="0"/>
              </a:spcBef>
            </a:pPr>
            <a:endParaRPr lang="en-US">
              <a:latin typeface="Helvetica" charset="0"/>
              <a:ea typeface="ＭＳ Ｐゴシック" charset="0"/>
              <a:cs typeface="ＭＳ Ｐゴシック" charset="0"/>
            </a:endParaRPr>
          </a:p>
          <a:p>
            <a:pPr eaLnBrk="1" hangingPunct="1">
              <a:spcBef>
                <a:spcPct val="0"/>
              </a:spcBef>
            </a:pPr>
            <a:endParaRPr lang="en-US">
              <a:latin typeface="Helvetica" charset="0"/>
              <a:ea typeface="ＭＳ Ｐゴシック" charset="0"/>
              <a:cs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p:cNvSpPr>
          <p:nvPr>
            <p:ph type="sldImg"/>
          </p:nvPr>
        </p:nvSpPr>
        <p:spPr bwMode="auto">
          <a:xfrm>
            <a:off x="1150938" y="692150"/>
            <a:ext cx="4556125"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22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dirty="0">
                <a:latin typeface="Helvetica" charset="0"/>
                <a:ea typeface="ＭＳ Ｐゴシック" charset="0"/>
                <a:cs typeface="ＭＳ Ｐゴシック" charset="0"/>
              </a:rPr>
              <a:t>http://</a:t>
            </a:r>
            <a:r>
              <a:rPr lang="en-US" dirty="0" err="1">
                <a:latin typeface="Helvetica" charset="0"/>
                <a:ea typeface="ＭＳ Ｐゴシック" charset="0"/>
                <a:cs typeface="ＭＳ Ｐゴシック" charset="0"/>
              </a:rPr>
              <a:t>www.rcsb.org</a:t>
            </a:r>
            <a:r>
              <a:rPr lang="en-US" dirty="0">
                <a:latin typeface="Helvetica" charset="0"/>
                <a:ea typeface="ＭＳ Ｐゴシック" charset="0"/>
                <a:cs typeface="ＭＳ Ｐゴシック" charset="0"/>
              </a:rPr>
              <a:t>/</a:t>
            </a:r>
            <a:r>
              <a:rPr lang="en-US" dirty="0" err="1">
                <a:latin typeface="Helvetica" charset="0"/>
                <a:ea typeface="ＭＳ Ｐゴシック" charset="0"/>
                <a:cs typeface="ＭＳ Ｐゴシック" charset="0"/>
              </a:rPr>
              <a:t>pdb</a:t>
            </a:r>
            <a:r>
              <a:rPr lang="en-US" dirty="0">
                <a:latin typeface="Helvetica" charset="0"/>
                <a:ea typeface="ＭＳ Ｐゴシック" charset="0"/>
                <a:cs typeface="ＭＳ Ｐゴシック" charset="0"/>
              </a:rPr>
              <a:t>/explore/</a:t>
            </a:r>
            <a:r>
              <a:rPr lang="en-US" dirty="0" err="1">
                <a:latin typeface="Helvetica" charset="0"/>
                <a:ea typeface="ＭＳ Ｐゴシック" charset="0"/>
                <a:cs typeface="ＭＳ Ｐゴシック" charset="0"/>
              </a:rPr>
              <a:t>jmol.do?structureId</a:t>
            </a:r>
            <a:r>
              <a:rPr lang="en-US" dirty="0">
                <a:latin typeface="Helvetica" charset="0"/>
                <a:ea typeface="ＭＳ Ｐゴシック" charset="0"/>
                <a:cs typeface="ＭＳ Ｐゴシック" charset="0"/>
              </a:rPr>
              <a:t>=1CFJ&amp;bionumber=1</a:t>
            </a:r>
          </a:p>
          <a:p>
            <a:pPr eaLnBrk="1" hangingPunct="1">
              <a:spcBef>
                <a:spcPct val="0"/>
              </a:spcBef>
            </a:pPr>
            <a:r>
              <a:rPr lang="en-US" dirty="0">
                <a:latin typeface="Helvetica" charset="0"/>
                <a:ea typeface="ＭＳ Ｐゴシック" charset="0"/>
                <a:cs typeface="ＭＳ Ｐゴシック" charset="0"/>
              </a:rPr>
              <a:t>http://pdb101.rcsb.org/</a:t>
            </a:r>
            <a:r>
              <a:rPr lang="en-US" dirty="0" err="1">
                <a:latin typeface="Helvetica" charset="0"/>
                <a:ea typeface="ＭＳ Ｐゴシック" charset="0"/>
                <a:cs typeface="ＭＳ Ｐゴシック" charset="0"/>
              </a:rPr>
              <a:t>motm</a:t>
            </a:r>
            <a:r>
              <a:rPr lang="en-US" dirty="0">
                <a:latin typeface="Helvetica" charset="0"/>
                <a:ea typeface="ＭＳ Ｐゴシック" charset="0"/>
                <a:cs typeface="ＭＳ Ｐゴシック" charset="0"/>
              </a:rPr>
              <a:t>/</a:t>
            </a:r>
            <a:r>
              <a:rPr lang="en-US" dirty="0" smtClean="0">
                <a:latin typeface="Helvetica" charset="0"/>
                <a:ea typeface="ＭＳ Ｐゴシック" charset="0"/>
                <a:cs typeface="ＭＳ Ｐゴシック" charset="0"/>
              </a:rPr>
              <a:t>54</a:t>
            </a:r>
          </a:p>
          <a:p>
            <a:pPr eaLnBrk="1" hangingPunct="1">
              <a:spcBef>
                <a:spcPct val="0"/>
              </a:spcBef>
            </a:pPr>
            <a:endParaRPr lang="en-US" dirty="0" smtClean="0">
              <a:latin typeface="Helvetica" charset="0"/>
              <a:ea typeface="ＭＳ Ｐゴシック" charset="0"/>
              <a:cs typeface="ＭＳ Ｐゴシック" charset="0"/>
            </a:endParaRPr>
          </a:p>
          <a:p>
            <a:pPr eaLnBrk="1" hangingPunct="1">
              <a:spcBef>
                <a:spcPct val="0"/>
              </a:spcBef>
            </a:pPr>
            <a:r>
              <a:rPr lang="en-US" dirty="0" smtClean="0">
                <a:latin typeface="Helvetica" charset="0"/>
                <a:ea typeface="ＭＳ Ｐゴシック" charset="0"/>
                <a:cs typeface="ＭＳ Ｐゴシック" charset="0"/>
              </a:rPr>
              <a:t>Global warming,</a:t>
            </a:r>
            <a:r>
              <a:rPr lang="en-US" baseline="0" dirty="0" smtClean="0">
                <a:latin typeface="Helvetica" charset="0"/>
                <a:ea typeface="ＭＳ Ｐゴシック" charset="0"/>
                <a:cs typeface="ＭＳ Ｐゴシック" charset="0"/>
              </a:rPr>
              <a:t> barley &amp; the price of beer going up.</a:t>
            </a:r>
            <a:endParaRPr lang="en-US" dirty="0">
              <a:latin typeface="Helvetica" charset="0"/>
              <a:ea typeface="ＭＳ Ｐゴシック" charset="0"/>
              <a:cs typeface="ＭＳ Ｐゴシック" charset="0"/>
            </a:endParaRPr>
          </a:p>
          <a:p>
            <a:pPr eaLnBrk="1" hangingPunct="1">
              <a:spcBef>
                <a:spcPct val="0"/>
              </a:spcBef>
            </a:pPr>
            <a:endParaRPr lang="en-US" dirty="0">
              <a:latin typeface="Helvetica" charset="0"/>
              <a:ea typeface="ＭＳ Ｐゴシック" charset="0"/>
              <a:cs typeface="ＭＳ Ｐゴシック" charset="0"/>
            </a:endParaRPr>
          </a:p>
          <a:p>
            <a:pPr eaLnBrk="1" hangingPunct="1">
              <a:spcBef>
                <a:spcPct val="0"/>
              </a:spcBef>
            </a:pPr>
            <a:endParaRPr lang="en-US" dirty="0">
              <a:latin typeface="Helvetica" charset="0"/>
              <a:ea typeface="ＭＳ Ｐゴシック" charset="0"/>
              <a:cs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ChangeArrowheads="1" noTextEdit="1"/>
          </p:cNvSpPr>
          <p:nvPr>
            <p:ph type="sldImg"/>
          </p:nvPr>
        </p:nvSpPr>
        <p:spPr bwMode="auto">
          <a:xfrm>
            <a:off x="1150938" y="692150"/>
            <a:ext cx="4556125" cy="3416300"/>
          </a:xfrm>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403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4400"/>
            <a:r>
              <a:rPr lang="en-US">
                <a:latin typeface="Helvetica" charset="0"/>
                <a:ea typeface="ＭＳ Ｐゴシック" charset="0"/>
                <a:cs typeface="ＭＳ Ｐゴシック" charset="0"/>
              </a:rPr>
              <a:t>A 3900-year-old clay tablet, which was found in Iraq between the Tigris and Euphrates rivers, had a Sumerian poem (</a:t>
            </a:r>
            <a:r>
              <a:rPr lang="en-US" i="1">
                <a:latin typeface="Helvetica" charset="0"/>
                <a:ea typeface="ＭＳ Ｐゴシック" charset="0"/>
                <a:cs typeface="ＭＳ Ｐゴシック" charset="0"/>
                <a:hlinkClick r:id="rId3"/>
              </a:rPr>
              <a:t>http://www.piney.com/BabNinkasi.html</a:t>
            </a:r>
            <a:r>
              <a:rPr lang="en-US">
                <a:latin typeface="Helvetica" charset="0"/>
                <a:ea typeface="ＭＳ Ｐゴシック" charset="0"/>
                <a:cs typeface="ＭＳ Ｐゴシック" charset="0"/>
              </a:rPr>
              <a:t>) honoring Ninkasi, the patron goddess of brewing. It contains the oldest surviving beer recipe, describing the fermentation of the carbohydrates found in bread, </a:t>
            </a:r>
            <a:r>
              <a:rPr lang="en-US" i="1">
                <a:latin typeface="Helvetica" charset="0"/>
                <a:ea typeface="ＭＳ Ｐゴシック" charset="0"/>
                <a:cs typeface="ＭＳ Ｐゴシック" charset="0"/>
              </a:rPr>
              <a:t>bappir</a:t>
            </a:r>
            <a:r>
              <a:rPr lang="en-US">
                <a:latin typeface="Helvetica" charset="0"/>
                <a:ea typeface="ＭＳ Ｐゴシック" charset="0"/>
                <a:cs typeface="ＭＳ Ｐゴシック" charset="0"/>
              </a:rPr>
              <a:t>, made from barley, honey, dates and sweet aromatic herbs. The global availability of carbohydrates and native microbes (yeasts) has led to the production of many different types of beers, ales, wines, and fruit based alcoholic beverages in many countries throughout the world. [</a:t>
            </a:r>
            <a:r>
              <a:rPr lang="en-US" i="1">
                <a:latin typeface="Helvetica" charset="0"/>
                <a:ea typeface="ＭＳ Ｐゴシック" charset="0"/>
                <a:cs typeface="ＭＳ Ｐゴシック" charset="0"/>
              </a:rPr>
              <a:t>The bottle on the left was found in Eugene, Oregon, ……. But, it dates only to 2016.</a:t>
            </a:r>
            <a:r>
              <a:rPr lang="en-US">
                <a:latin typeface="Helvetica" charset="0"/>
                <a:ea typeface="ＭＳ Ｐゴシック" charset="0"/>
                <a:cs typeface="ＭＳ Ｐゴシック" charset="0"/>
              </a:rPr>
              <a:t>]</a:t>
            </a:r>
          </a:p>
          <a:p>
            <a:pPr defTabSz="914400"/>
            <a:endParaRPr lang="en-US">
              <a:latin typeface="Helvetica" charset="0"/>
              <a:ea typeface="ＭＳ Ｐゴシック" charset="0"/>
              <a:cs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spect="1" noChangeArrowheads="1" noTextEdit="1"/>
          </p:cNvSpPr>
          <p:nvPr>
            <p:ph type="sldImg"/>
          </p:nvPr>
        </p:nvSpPr>
        <p:spPr bwMode="auto">
          <a:xfrm>
            <a:off x="1150938" y="692150"/>
            <a:ext cx="4556125" cy="3416300"/>
          </a:xfrm>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89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4400"/>
            <a:r>
              <a:rPr lang="en-US">
                <a:latin typeface="Helvetica" charset="0"/>
                <a:ea typeface="ＭＳ Ｐゴシック" charset="0"/>
                <a:cs typeface="ＭＳ Ｐゴシック" charset="0"/>
              </a:rPr>
              <a:t>A 3900-year-old clay tablet, which was found in Iraq between the Tigris and Euphrates rivers, had a Sumerian poem (</a:t>
            </a:r>
            <a:r>
              <a:rPr lang="en-US" i="1">
                <a:latin typeface="Helvetica" charset="0"/>
                <a:ea typeface="ＭＳ Ｐゴシック" charset="0"/>
                <a:cs typeface="ＭＳ Ｐゴシック" charset="0"/>
                <a:hlinkClick r:id="rId3"/>
              </a:rPr>
              <a:t>http://www.piney.com/BabNinkasi.html</a:t>
            </a:r>
            <a:r>
              <a:rPr lang="en-US">
                <a:latin typeface="Helvetica" charset="0"/>
                <a:ea typeface="ＭＳ Ｐゴシック" charset="0"/>
                <a:cs typeface="ＭＳ Ｐゴシック" charset="0"/>
              </a:rPr>
              <a:t>) honoring Ninkasi, the patron goddess of brewing. It contains the oldest surviving beer recipe, describing the fermentation of the carbohydrates found in bread, </a:t>
            </a:r>
            <a:r>
              <a:rPr lang="en-US" i="1">
                <a:latin typeface="Helvetica" charset="0"/>
                <a:ea typeface="ＭＳ Ｐゴシック" charset="0"/>
                <a:cs typeface="ＭＳ Ｐゴシック" charset="0"/>
              </a:rPr>
              <a:t>bappir</a:t>
            </a:r>
            <a:r>
              <a:rPr lang="en-US">
                <a:latin typeface="Helvetica" charset="0"/>
                <a:ea typeface="ＭＳ Ｐゴシック" charset="0"/>
                <a:cs typeface="ＭＳ Ｐゴシック" charset="0"/>
              </a:rPr>
              <a:t>, made from barley, honey, dates and sweet aromatic herbs. The global availability of carbohydrates and native microbes (yeasts) has led to the production of many different types of beers, ales, wines, and fruit based alcoholic beverages in many countries throughout the world. [</a:t>
            </a:r>
            <a:r>
              <a:rPr lang="en-US" i="1">
                <a:latin typeface="Helvetica" charset="0"/>
                <a:ea typeface="ＭＳ Ｐゴシック" charset="0"/>
                <a:cs typeface="ＭＳ Ｐゴシック" charset="0"/>
              </a:rPr>
              <a:t>The bottle on the left was found in Eugene, Oregon, ……. But, it dates only to 2016.</a:t>
            </a:r>
            <a:r>
              <a:rPr lang="en-US">
                <a:latin typeface="Helvetica" charset="0"/>
                <a:ea typeface="ＭＳ Ｐゴシック" charset="0"/>
                <a:cs typeface="ＭＳ Ｐゴシック" charset="0"/>
              </a:rPr>
              <a:t>]</a:t>
            </a:r>
          </a:p>
          <a:p>
            <a:pPr defTabSz="914400"/>
            <a:endParaRPr lang="en-US">
              <a:latin typeface="Helvetica" charset="0"/>
              <a:ea typeface="ＭＳ Ｐゴシック" charset="0"/>
              <a:cs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p:cNvSpPr>
          <p:nvPr>
            <p:ph type="sldImg"/>
          </p:nvPr>
        </p:nvSpPr>
        <p:spPr bwMode="auto">
          <a:xfrm>
            <a:off x="1150938" y="692150"/>
            <a:ext cx="4556125"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3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&lt;a title="By Zephyris (Own work) [CC BY-SA 3.0 (http://creativecommons.org/licenses/by-sa/3.0) or GFDL (http://www.gnu.org/copyleft/fdl.html)], via Wikimedia Commons" href="https://commons.wikimedia.org/wiki/File%3A4StrokeEngine_Ortho_3D_Small.gif"&gt;&lt;img width="128" alt="4StrokeEngine Ortho 3D Small" src="https://upload.wikimedia.org/wikipedia/commons/d/dc/4StrokeEngine_Ortho_3D_Small.gif"/&gt;&lt;/a&gt;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p:cNvSpPr>
          <p:nvPr>
            <p:ph type="sldImg"/>
          </p:nvPr>
        </p:nvSpPr>
        <p:spPr bwMode="auto">
          <a:xfrm>
            <a:off x="1150938" y="692150"/>
            <a:ext cx="4556125"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15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&lt;a title="By Zephyris (Own work) [CC BY-SA 3.0 (http://creativecommons.org/licenses/by-sa/3.0) or GFDL (http://www.gnu.org/copyleft/fdl.html)], via Wikimedia Commons" href="https://commons.wikimedia.org/wiki/File%3A4StrokeEngine_Ortho_3D_Small.gif"&gt;&lt;img width="128" alt="4StrokeEngine Ortho 3D Small" src="https://upload.wikimedia.org/wikipedia/commons/d/dc/4StrokeEngine_Ortho_3D_Small.gif"/&gt;&lt;/a&gt;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ChangeArrowheads="1" noTextEdit="1"/>
          </p:cNvSpPr>
          <p:nvPr>
            <p:ph type="sldImg"/>
          </p:nvPr>
        </p:nvSpPr>
        <p:spPr bwMode="auto">
          <a:xfrm>
            <a:off x="1150938" y="692150"/>
            <a:ext cx="4556125" cy="3416300"/>
          </a:xfrm>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48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4400"/>
            <a:r>
              <a:rPr lang="en-US">
                <a:latin typeface="Helvetica" charset="0"/>
                <a:ea typeface="ＭＳ Ｐゴシック" charset="0"/>
                <a:cs typeface="ＭＳ Ｐゴシック" charset="0"/>
              </a:rPr>
              <a:t>A 3900-year-old clay tablet, which was found in Iraq between the Tigris and Euphrates rivers, had a Sumerian poem (</a:t>
            </a:r>
            <a:r>
              <a:rPr lang="en-US" i="1">
                <a:latin typeface="Helvetica" charset="0"/>
                <a:ea typeface="ＭＳ Ｐゴシック" charset="0"/>
                <a:cs typeface="ＭＳ Ｐゴシック" charset="0"/>
                <a:hlinkClick r:id="rId3"/>
              </a:rPr>
              <a:t>http://www.piney.com/BabNinkasi.html</a:t>
            </a:r>
            <a:r>
              <a:rPr lang="en-US">
                <a:latin typeface="Helvetica" charset="0"/>
                <a:ea typeface="ＭＳ Ｐゴシック" charset="0"/>
                <a:cs typeface="ＭＳ Ｐゴシック" charset="0"/>
              </a:rPr>
              <a:t>) honoring Ninkasi, the patron goddess of brewing. It contains the oldest surviving beer recipe, describing the fermentation of the carbohydrates found in bread, </a:t>
            </a:r>
            <a:r>
              <a:rPr lang="en-US" i="1">
                <a:latin typeface="Helvetica" charset="0"/>
                <a:ea typeface="ＭＳ Ｐゴシック" charset="0"/>
                <a:cs typeface="ＭＳ Ｐゴシック" charset="0"/>
              </a:rPr>
              <a:t>bappir</a:t>
            </a:r>
            <a:r>
              <a:rPr lang="en-US">
                <a:latin typeface="Helvetica" charset="0"/>
                <a:ea typeface="ＭＳ Ｐゴシック" charset="0"/>
                <a:cs typeface="ＭＳ Ｐゴシック" charset="0"/>
              </a:rPr>
              <a:t>, made from barley, honey, dates and sweet aromatic herbs. The global availability of carbohydrates and native microbes (yeasts) has led to the production of many different types of beers, ales, wines, and fruit based alcoholic beverages in many countries throughout the world. [</a:t>
            </a:r>
            <a:r>
              <a:rPr lang="en-US" i="1">
                <a:latin typeface="Helvetica" charset="0"/>
                <a:ea typeface="ＭＳ Ｐゴシック" charset="0"/>
                <a:cs typeface="ＭＳ Ｐゴシック" charset="0"/>
              </a:rPr>
              <a:t>The bottle on the left was found in Eugene, Oregon, ……. But, it dates only to 2016.</a:t>
            </a:r>
            <a:r>
              <a:rPr lang="en-US">
                <a:latin typeface="Helvetica" charset="0"/>
                <a:ea typeface="ＭＳ Ｐゴシック" charset="0"/>
                <a:cs typeface="ＭＳ Ｐゴシック" charset="0"/>
              </a:rPr>
              <a:t>]</a:t>
            </a:r>
          </a:p>
          <a:p>
            <a:pPr defTabSz="914400"/>
            <a:endParaRPr lang="en-US">
              <a:latin typeface="Helvetica" charset="0"/>
              <a:ea typeface="ＭＳ Ｐゴシック" charset="0"/>
              <a:cs typeface="ＭＳ Ｐゴシック"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bwMode="auto">
          <a:xfrm>
            <a:off x="1150938" y="692150"/>
            <a:ext cx="4556125" cy="3416300"/>
          </a:xfrm>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741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4400"/>
            <a:r>
              <a:rPr lang="en-US">
                <a:latin typeface="Helvetica" charset="0"/>
                <a:ea typeface="ＭＳ Ｐゴシック" charset="0"/>
                <a:cs typeface="ＭＳ Ｐゴシック" charset="0"/>
              </a:rPr>
              <a:t>A 3900-year-old clay tablet, which was found in Iraq between the Tigris and Euphrates rivers, had a Sumerian poem (</a:t>
            </a:r>
            <a:r>
              <a:rPr lang="en-US" i="1">
                <a:latin typeface="Helvetica" charset="0"/>
                <a:ea typeface="ＭＳ Ｐゴシック" charset="0"/>
                <a:cs typeface="ＭＳ Ｐゴシック" charset="0"/>
                <a:hlinkClick r:id="rId3"/>
              </a:rPr>
              <a:t>http://www.piney.com/BabNinkasi.html</a:t>
            </a:r>
            <a:r>
              <a:rPr lang="en-US">
                <a:latin typeface="Helvetica" charset="0"/>
                <a:ea typeface="ＭＳ Ｐゴシック" charset="0"/>
                <a:cs typeface="ＭＳ Ｐゴシック" charset="0"/>
              </a:rPr>
              <a:t>) honoring Ninkasi, the patron goddess of brewing. It contains the oldest surviving beer recipe, describing the fermentation of the carbohydrates found in bread, </a:t>
            </a:r>
            <a:r>
              <a:rPr lang="en-US" i="1">
                <a:latin typeface="Helvetica" charset="0"/>
                <a:ea typeface="ＭＳ Ｐゴシック" charset="0"/>
                <a:cs typeface="ＭＳ Ｐゴシック" charset="0"/>
              </a:rPr>
              <a:t>bappir</a:t>
            </a:r>
            <a:r>
              <a:rPr lang="en-US">
                <a:latin typeface="Helvetica" charset="0"/>
                <a:ea typeface="ＭＳ Ｐゴシック" charset="0"/>
                <a:cs typeface="ＭＳ Ｐゴシック" charset="0"/>
              </a:rPr>
              <a:t>, made from barley, honey, dates and sweet aromatic herbs. The global availability of carbohydrates and native microbes (yeasts) has led to the production of many different types of beers, ales, wines, and fruit based alcoholic beverages in many countries throughout the world. [</a:t>
            </a:r>
            <a:r>
              <a:rPr lang="en-US" i="1">
                <a:latin typeface="Helvetica" charset="0"/>
                <a:ea typeface="ＭＳ Ｐゴシック" charset="0"/>
                <a:cs typeface="ＭＳ Ｐゴシック" charset="0"/>
              </a:rPr>
              <a:t>The bottle on the left was found in Eugene, Oregon, ……. But, it dates only to 2016.</a:t>
            </a:r>
            <a:r>
              <a:rPr lang="en-US">
                <a:latin typeface="Helvetica" charset="0"/>
                <a:ea typeface="ＭＳ Ｐゴシック" charset="0"/>
                <a:cs typeface="ＭＳ Ｐゴシック" charset="0"/>
              </a:rPr>
              <a:t>]</a:t>
            </a:r>
          </a:p>
          <a:p>
            <a:pPr defTabSz="914400"/>
            <a:endParaRPr lang="en-US">
              <a:latin typeface="Helvetica" charset="0"/>
              <a:ea typeface="ＭＳ Ｐゴシック" charset="0"/>
              <a:cs typeface="ＭＳ Ｐゴシック"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a:xfrm>
            <a:off x="1150938" y="692150"/>
            <a:ext cx="4556125" cy="3416300"/>
          </a:xfrm>
          <a:ln/>
        </p:spPr>
      </p:sp>
      <p:sp>
        <p:nvSpPr>
          <p:cNvPr id="2048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20484"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Book Antiqua" charset="0"/>
                <a:ea typeface="ＭＳ Ｐゴシック" charset="0"/>
                <a:cs typeface="ＭＳ Ｐゴシック" charset="0"/>
              </a:defRPr>
            </a:lvl1pPr>
            <a:lvl2pPr marL="37931725" indent="-37474525">
              <a:defRPr sz="2400">
                <a:solidFill>
                  <a:schemeClr val="tx1"/>
                </a:solidFill>
                <a:latin typeface="Book Antiqua" charset="0"/>
                <a:ea typeface="ＭＳ Ｐゴシック" charset="0"/>
              </a:defRPr>
            </a:lvl2pPr>
            <a:lvl3pPr>
              <a:defRPr sz="2400">
                <a:solidFill>
                  <a:schemeClr val="tx1"/>
                </a:solidFill>
                <a:latin typeface="Book Antiqua" charset="0"/>
                <a:ea typeface="ＭＳ Ｐゴシック" charset="0"/>
              </a:defRPr>
            </a:lvl3pPr>
            <a:lvl4pPr>
              <a:defRPr sz="2400">
                <a:solidFill>
                  <a:schemeClr val="tx1"/>
                </a:solidFill>
                <a:latin typeface="Book Antiqua" charset="0"/>
                <a:ea typeface="ＭＳ Ｐゴシック" charset="0"/>
              </a:defRPr>
            </a:lvl4pPr>
            <a:lvl5pPr>
              <a:defRPr sz="2400">
                <a:solidFill>
                  <a:schemeClr val="tx1"/>
                </a:solidFill>
                <a:latin typeface="Book Antiqua" charset="0"/>
                <a:ea typeface="ＭＳ Ｐゴシック" charset="0"/>
              </a:defRPr>
            </a:lvl5pPr>
            <a:lvl6pPr marL="457200" eaLnBrk="0" fontAlgn="base" hangingPunct="0">
              <a:spcBef>
                <a:spcPct val="0"/>
              </a:spcBef>
              <a:spcAft>
                <a:spcPct val="0"/>
              </a:spcAft>
              <a:defRPr sz="2400">
                <a:solidFill>
                  <a:schemeClr val="tx1"/>
                </a:solidFill>
                <a:latin typeface="Book Antiqua" charset="0"/>
                <a:ea typeface="ＭＳ Ｐゴシック" charset="0"/>
              </a:defRPr>
            </a:lvl6pPr>
            <a:lvl7pPr marL="914400" eaLnBrk="0" fontAlgn="base" hangingPunct="0">
              <a:spcBef>
                <a:spcPct val="0"/>
              </a:spcBef>
              <a:spcAft>
                <a:spcPct val="0"/>
              </a:spcAft>
              <a:defRPr sz="2400">
                <a:solidFill>
                  <a:schemeClr val="tx1"/>
                </a:solidFill>
                <a:latin typeface="Book Antiqua" charset="0"/>
                <a:ea typeface="ＭＳ Ｐゴシック" charset="0"/>
              </a:defRPr>
            </a:lvl7pPr>
            <a:lvl8pPr marL="1371600" eaLnBrk="0" fontAlgn="base" hangingPunct="0">
              <a:spcBef>
                <a:spcPct val="0"/>
              </a:spcBef>
              <a:spcAft>
                <a:spcPct val="0"/>
              </a:spcAft>
              <a:defRPr sz="2400">
                <a:solidFill>
                  <a:schemeClr val="tx1"/>
                </a:solidFill>
                <a:latin typeface="Book Antiqua" charset="0"/>
                <a:ea typeface="ＭＳ Ｐゴシック" charset="0"/>
              </a:defRPr>
            </a:lvl8pPr>
            <a:lvl9pPr marL="1828800" eaLnBrk="0" fontAlgn="base" hangingPunct="0">
              <a:spcBef>
                <a:spcPct val="0"/>
              </a:spcBef>
              <a:spcAft>
                <a:spcPct val="0"/>
              </a:spcAft>
              <a:defRPr sz="2400">
                <a:solidFill>
                  <a:schemeClr val="tx1"/>
                </a:solidFill>
                <a:latin typeface="Book Antiqua" charset="0"/>
                <a:ea typeface="ＭＳ Ｐゴシック" charset="0"/>
              </a:defRPr>
            </a:lvl9pPr>
          </a:lstStyle>
          <a:p>
            <a:fld id="{03B79450-89C8-F24A-9943-0C97BC4B610E}" type="slidenum">
              <a:rPr lang="en-US">
                <a:latin typeface="Arial" charset="0"/>
              </a:rPr>
              <a:pPr/>
              <a:t>27</a:t>
            </a:fld>
            <a:endParaRPr lang="en-US">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94B7CAC6-B0DF-9143-8FDC-3EFF96646D07}" type="datetime1">
              <a:rPr lang="en-US"/>
              <a:pPr/>
              <a:t>10/17/19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FB998AA-6A34-EE41-8427-D42A1D3D4BE3}" type="slidenum">
              <a:rPr lang="en-US"/>
              <a:pPr/>
              <a:t>‹#›</a:t>
            </a:fld>
            <a:endParaRPr lang="en-US"/>
          </a:p>
        </p:txBody>
      </p:sp>
    </p:spTree>
    <p:extLst>
      <p:ext uri="{BB962C8B-B14F-4D97-AF65-F5344CB8AC3E}">
        <p14:creationId xmlns:p14="http://schemas.microsoft.com/office/powerpoint/2010/main" val="18332825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5132217D-FA26-3D49-A503-D18C039D862B}" type="datetime1">
              <a:rPr lang="en-US"/>
              <a:pPr/>
              <a:t>10/17/19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B3CE73D-C69D-A740-A98E-889FD9C0D025}" type="slidenum">
              <a:rPr lang="en-US"/>
              <a:pPr/>
              <a:t>‹#›</a:t>
            </a:fld>
            <a:endParaRPr lang="en-US"/>
          </a:p>
        </p:txBody>
      </p:sp>
    </p:spTree>
    <p:extLst>
      <p:ext uri="{BB962C8B-B14F-4D97-AF65-F5344CB8AC3E}">
        <p14:creationId xmlns:p14="http://schemas.microsoft.com/office/powerpoint/2010/main" val="13019516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7AB2F0C2-9022-5145-97D1-2CEA9EBE72DF}" type="datetime1">
              <a:rPr lang="en-US"/>
              <a:pPr/>
              <a:t>10/17/19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A3F05DF-5E0B-6743-A9AF-F58D36DA7841}" type="slidenum">
              <a:rPr lang="en-US"/>
              <a:pPr/>
              <a:t>‹#›</a:t>
            </a:fld>
            <a:endParaRPr lang="en-US"/>
          </a:p>
        </p:txBody>
      </p:sp>
    </p:spTree>
    <p:extLst>
      <p:ext uri="{BB962C8B-B14F-4D97-AF65-F5344CB8AC3E}">
        <p14:creationId xmlns:p14="http://schemas.microsoft.com/office/powerpoint/2010/main" val="37979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0ED665E3-2048-CD46-A27D-6705C344A7FD}" type="datetime1">
              <a:rPr lang="en-US"/>
              <a:pPr/>
              <a:t>10/17/19</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D89512E2-74C1-D043-A548-8C42245DA095}" type="slidenum">
              <a:rPr lang="en-US"/>
              <a:pPr/>
              <a:t>‹#›</a:t>
            </a:fld>
            <a:endParaRPr lang="en-US"/>
          </a:p>
        </p:txBody>
      </p:sp>
    </p:spTree>
    <p:extLst>
      <p:ext uri="{BB962C8B-B14F-4D97-AF65-F5344CB8AC3E}">
        <p14:creationId xmlns:p14="http://schemas.microsoft.com/office/powerpoint/2010/main" val="35309994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CA2C0546-90FF-294B-9946-42D2ECEE28B7}" type="datetime1">
              <a:rPr lang="en-US"/>
              <a:pPr/>
              <a:t>10/17/19</a:t>
            </a:fld>
            <a:endParaRPr lang="en-US"/>
          </a:p>
        </p:txBody>
      </p:sp>
      <p:sp>
        <p:nvSpPr>
          <p:cNvPr id="8" name="Footer Placeholder 4"/>
          <p:cNvSpPr>
            <a:spLocks noGrp="1"/>
          </p:cNvSpPr>
          <p:nvPr>
            <p:ph type="ftr" sz="quarter" idx="11"/>
          </p:nvPr>
        </p:nvSpPr>
        <p:spPr/>
        <p:txBody>
          <a:bodyPr/>
          <a:lstStyle>
            <a:lvl1pPr>
              <a:defRPr/>
            </a:lvl1pPr>
          </a:lstStyle>
          <a:p>
            <a:endParaRPr lang="en-US"/>
          </a:p>
        </p:txBody>
      </p:sp>
      <p:sp>
        <p:nvSpPr>
          <p:cNvPr id="9" name="Slide Number Placeholder 5"/>
          <p:cNvSpPr>
            <a:spLocks noGrp="1"/>
          </p:cNvSpPr>
          <p:nvPr>
            <p:ph type="sldNum" sz="quarter" idx="12"/>
          </p:nvPr>
        </p:nvSpPr>
        <p:spPr/>
        <p:txBody>
          <a:bodyPr/>
          <a:lstStyle>
            <a:lvl1pPr>
              <a:defRPr/>
            </a:lvl1pPr>
          </a:lstStyle>
          <a:p>
            <a:fld id="{6A3288E4-DB47-684C-8C6D-0937A3D2ECEE}" type="slidenum">
              <a:rPr lang="en-US"/>
              <a:pPr/>
              <a:t>‹#›</a:t>
            </a:fld>
            <a:endParaRPr lang="en-US"/>
          </a:p>
        </p:txBody>
      </p:sp>
    </p:spTree>
    <p:extLst>
      <p:ext uri="{BB962C8B-B14F-4D97-AF65-F5344CB8AC3E}">
        <p14:creationId xmlns:p14="http://schemas.microsoft.com/office/powerpoint/2010/main" val="40462265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D258FD6A-93C1-E641-90B5-CC598EFCA7F1}" type="datetime1">
              <a:rPr lang="en-US"/>
              <a:pPr/>
              <a:t>10/17/19</a:t>
            </a:fld>
            <a:endParaRPr lang="en-US"/>
          </a:p>
        </p:txBody>
      </p:sp>
      <p:sp>
        <p:nvSpPr>
          <p:cNvPr id="4" name="Footer Placeholder 4"/>
          <p:cNvSpPr>
            <a:spLocks noGrp="1"/>
          </p:cNvSpPr>
          <p:nvPr>
            <p:ph type="ftr" sz="quarter" idx="11"/>
          </p:nvPr>
        </p:nvSpPr>
        <p:spPr/>
        <p:txBody>
          <a:bodyPr/>
          <a:lstStyle>
            <a:lvl1pPr>
              <a:defRPr/>
            </a:lvl1pPr>
          </a:lstStyle>
          <a:p>
            <a:endParaRPr lang="en-US"/>
          </a:p>
        </p:txBody>
      </p:sp>
      <p:sp>
        <p:nvSpPr>
          <p:cNvPr id="5" name="Slide Number Placeholder 5"/>
          <p:cNvSpPr>
            <a:spLocks noGrp="1"/>
          </p:cNvSpPr>
          <p:nvPr>
            <p:ph type="sldNum" sz="quarter" idx="12"/>
          </p:nvPr>
        </p:nvSpPr>
        <p:spPr/>
        <p:txBody>
          <a:bodyPr/>
          <a:lstStyle>
            <a:lvl1pPr>
              <a:defRPr/>
            </a:lvl1pPr>
          </a:lstStyle>
          <a:p>
            <a:fld id="{8FB650F9-7508-494F-971B-3CB86261F7BA}" type="slidenum">
              <a:rPr lang="en-US"/>
              <a:pPr/>
              <a:t>‹#›</a:t>
            </a:fld>
            <a:endParaRPr lang="en-US"/>
          </a:p>
        </p:txBody>
      </p:sp>
    </p:spTree>
    <p:extLst>
      <p:ext uri="{BB962C8B-B14F-4D97-AF65-F5344CB8AC3E}">
        <p14:creationId xmlns:p14="http://schemas.microsoft.com/office/powerpoint/2010/main" val="2333105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1B9076D5-FE15-9640-8414-E1A4BD3F696D}" type="datetime1">
              <a:rPr lang="en-US"/>
              <a:pPr/>
              <a:t>10/17/19</a:t>
            </a:fld>
            <a:endParaRPr lang="en-US"/>
          </a:p>
        </p:txBody>
      </p:sp>
      <p:sp>
        <p:nvSpPr>
          <p:cNvPr id="3" name="Footer Placeholder 4"/>
          <p:cNvSpPr>
            <a:spLocks noGrp="1"/>
          </p:cNvSpPr>
          <p:nvPr>
            <p:ph type="ftr" sz="quarter" idx="11"/>
          </p:nvPr>
        </p:nvSpPr>
        <p:spPr/>
        <p:txBody>
          <a:bodyPr/>
          <a:lstStyle>
            <a:lvl1pPr>
              <a:defRPr/>
            </a:lvl1pPr>
          </a:lstStyle>
          <a:p>
            <a:endParaRPr lang="en-US"/>
          </a:p>
        </p:txBody>
      </p:sp>
      <p:sp>
        <p:nvSpPr>
          <p:cNvPr id="4" name="Slide Number Placeholder 5"/>
          <p:cNvSpPr>
            <a:spLocks noGrp="1"/>
          </p:cNvSpPr>
          <p:nvPr>
            <p:ph type="sldNum" sz="quarter" idx="12"/>
          </p:nvPr>
        </p:nvSpPr>
        <p:spPr/>
        <p:txBody>
          <a:bodyPr/>
          <a:lstStyle>
            <a:lvl1pPr>
              <a:defRPr/>
            </a:lvl1pPr>
          </a:lstStyle>
          <a:p>
            <a:fld id="{7A3C7AE2-1584-8C4F-ABCF-6AC9A87616DE}" type="slidenum">
              <a:rPr lang="en-US"/>
              <a:pPr/>
              <a:t>‹#›</a:t>
            </a:fld>
            <a:endParaRPr lang="en-US"/>
          </a:p>
        </p:txBody>
      </p:sp>
    </p:spTree>
    <p:extLst>
      <p:ext uri="{BB962C8B-B14F-4D97-AF65-F5344CB8AC3E}">
        <p14:creationId xmlns:p14="http://schemas.microsoft.com/office/powerpoint/2010/main" val="16387593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4A334281-D02E-4140-B788-A40E5019CCD9}" type="datetime1">
              <a:rPr lang="en-US"/>
              <a:pPr/>
              <a:t>10/17/19</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A9E3EA21-FE2F-104D-B686-8AE8A130802D}" type="slidenum">
              <a:rPr lang="en-US"/>
              <a:pPr/>
              <a:t>‹#›</a:t>
            </a:fld>
            <a:endParaRPr lang="en-US"/>
          </a:p>
        </p:txBody>
      </p:sp>
    </p:spTree>
    <p:extLst>
      <p:ext uri="{BB962C8B-B14F-4D97-AF65-F5344CB8AC3E}">
        <p14:creationId xmlns:p14="http://schemas.microsoft.com/office/powerpoint/2010/main" val="420089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73DB29CD-7D41-0E42-9612-1104DB65DEDD}" type="datetime1">
              <a:rPr lang="en-US"/>
              <a:pPr/>
              <a:t>10/17/19</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8A11FFAB-F7FC-B240-9662-AB53172A8007}" type="slidenum">
              <a:rPr lang="en-US"/>
              <a:pPr/>
              <a:t>‹#›</a:t>
            </a:fld>
            <a:endParaRPr lang="en-US"/>
          </a:p>
        </p:txBody>
      </p:sp>
    </p:spTree>
    <p:extLst>
      <p:ext uri="{BB962C8B-B14F-4D97-AF65-F5344CB8AC3E}">
        <p14:creationId xmlns:p14="http://schemas.microsoft.com/office/powerpoint/2010/main" val="30572110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CF553854-2B6D-1441-81FF-C8D3432E7450}" type="datetime1">
              <a:rPr lang="en-US"/>
              <a:pPr/>
              <a:t>10/17/19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AF9A542-C24E-E740-89CD-E384DE1387C6}" type="slidenum">
              <a:rPr lang="en-US"/>
              <a:pPr/>
              <a:t>‹#›</a:t>
            </a:fld>
            <a:endParaRPr lang="en-US"/>
          </a:p>
        </p:txBody>
      </p:sp>
    </p:spTree>
    <p:extLst>
      <p:ext uri="{BB962C8B-B14F-4D97-AF65-F5344CB8AC3E}">
        <p14:creationId xmlns:p14="http://schemas.microsoft.com/office/powerpoint/2010/main" val="35376291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D50892AC-3F1A-F849-99C9-2BAEFB265AB6}" type="datetime1">
              <a:rPr lang="en-US"/>
              <a:pPr/>
              <a:t>10/17/19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2490161-D963-D741-8BFE-3A666F7B46DC}" type="slidenum">
              <a:rPr lang="en-US"/>
              <a:pPr/>
              <a:t>‹#›</a:t>
            </a:fld>
            <a:endParaRPr lang="en-US"/>
          </a:p>
        </p:txBody>
      </p:sp>
    </p:spTree>
    <p:extLst>
      <p:ext uri="{BB962C8B-B14F-4D97-AF65-F5344CB8AC3E}">
        <p14:creationId xmlns:p14="http://schemas.microsoft.com/office/powerpoint/2010/main" val="211087210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defRPr>
            </a:lvl1pPr>
          </a:lstStyle>
          <a:p>
            <a:fld id="{9BA181CB-10AC-9844-8EAE-EEBE099B5FD2}" type="datetime1">
              <a:rPr lang="en-US"/>
              <a:pPr/>
              <a:t>10/17/19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charset="0"/>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defRPr>
            </a:lvl1pPr>
          </a:lstStyle>
          <a:p>
            <a:fld id="{F42FF633-3F72-0446-8F61-A05ADA721656}"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pitchFamily="-84" charset="-128"/>
          <a:cs typeface="ＭＳ Ｐゴシック" pitchFamily="-84" charset="-128"/>
        </a:defRPr>
      </a:lvl1pPr>
      <a:lvl2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2pPr>
      <a:lvl3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3pPr>
      <a:lvl4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4pPr>
      <a:lvl5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5pPr>
      <a:lvl6pPr marL="4572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6pPr>
      <a:lvl7pPr marL="9144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7pPr>
      <a:lvl8pPr marL="13716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8pPr>
      <a:lvl9pPr marL="18288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pitchFamily="-84" charset="-128"/>
          <a:cs typeface="ＭＳ Ｐゴシック" pitchFamily="-84"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pitchFamily="-84"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pitchFamily="-84"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84"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8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ocs.google.com/forms/d/e/1FAIpQLSfsKkqZAxMK9LxMKUo6YmP1xm1o-EXYcrGufHRtYwIRixB70g/viewform" TargetMode="Externa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hyperlink" Target="http://chemconnections.org/general/chem108/Molecular%20Modeling-intro%20&amp;%20table%202019f.pdf" TargetMode="External"/><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video" Target="file://localhost/Users/ronrusay/Desktop/Powerpoint%20&amp;%20Movies/Movies/4StrokeEngine_Ortho_3D_Small.gif" TargetMode="External"/><Relationship Id="rId4" Type="http://schemas.openxmlformats.org/officeDocument/2006/relationships/slideLayout" Target="../slideLayouts/slideLayout2.xml"/><Relationship Id="rId5" Type="http://schemas.openxmlformats.org/officeDocument/2006/relationships/notesSlide" Target="../notesSlides/notesSlide3.xml"/><Relationship Id="rId6" Type="http://schemas.openxmlformats.org/officeDocument/2006/relationships/oleObject" Target="../embeddings/oleObject1.bin"/><Relationship Id="rId7" Type="http://schemas.openxmlformats.org/officeDocument/2006/relationships/image" Target="../media/image9.emf"/><Relationship Id="rId8" Type="http://schemas.openxmlformats.org/officeDocument/2006/relationships/image" Target="../media/image10.png"/><Relationship Id="rId9" Type="http://schemas.openxmlformats.org/officeDocument/2006/relationships/hyperlink" Target="http://www.piney.com/BabNinkasi.html" TargetMode="External"/><Relationship Id="rId10" Type="http://schemas.openxmlformats.org/officeDocument/2006/relationships/image" Target="../media/image11.png"/><Relationship Id="rId1" Type="http://schemas.openxmlformats.org/officeDocument/2006/relationships/vmlDrawing" Target="../drawings/vmlDrawing1.vml"/><Relationship Id="rId2" Type="http://schemas.microsoft.com/office/2007/relationships/media" Target="file://localhost/Users/ronrusay/Desktop/Powerpoint%20&amp;%20Movies/Movies/4StrokeEngine_Ortho_3D_Small.gif"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0.png"/><Relationship Id="rId5" Type="http://schemas.openxmlformats.org/officeDocument/2006/relationships/hyperlink" Target="http://www.piney.com/BabNinkasi.html" TargetMode="External"/><Relationship Id="rId6" Type="http://schemas.openxmlformats.org/officeDocument/2006/relationships/image" Target="../media/image13.png"/><Relationship Id="rId7" Type="http://schemas.openxmlformats.org/officeDocument/2006/relationships/hyperlink" Target="https://www.youtube.com/watch?v=vW99JEaDApY" TargetMode="External"/><Relationship Id="rId8"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18.png"/><Relationship Id="rId6" Type="http://schemas.openxmlformats.org/officeDocument/2006/relationships/image" Target="../media/image19.png"/><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0.png"/><Relationship Id="rId3"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oleObject" Target="../embeddings/oleObject2.bin"/><Relationship Id="rId5" Type="http://schemas.openxmlformats.org/officeDocument/2006/relationships/image" Target="../media/image9.emf"/><Relationship Id="rId6" Type="http://schemas.openxmlformats.org/officeDocument/2006/relationships/image" Target="../media/image22.png"/><Relationship Id="rId7" Type="http://schemas.openxmlformats.org/officeDocument/2006/relationships/image" Target="../media/image10.png"/><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video" Target="file://localhost/Users/ronrusay/Desktop/Powerpoint%20&amp;%20Movies/Movies/4StrokeEngine_Ortho_3D_Small.gif" TargetMode="External"/><Relationship Id="rId4" Type="http://schemas.openxmlformats.org/officeDocument/2006/relationships/slideLayout" Target="../slideLayouts/slideLayout2.xml"/><Relationship Id="rId5" Type="http://schemas.openxmlformats.org/officeDocument/2006/relationships/notesSlide" Target="../notesSlides/notesSlide8.xml"/><Relationship Id="rId6" Type="http://schemas.openxmlformats.org/officeDocument/2006/relationships/oleObject" Target="../embeddings/oleObject3.bin"/><Relationship Id="rId7" Type="http://schemas.openxmlformats.org/officeDocument/2006/relationships/image" Target="../media/image9.emf"/><Relationship Id="rId8" Type="http://schemas.openxmlformats.org/officeDocument/2006/relationships/image" Target="../media/image10.png"/><Relationship Id="rId9" Type="http://schemas.openxmlformats.org/officeDocument/2006/relationships/hyperlink" Target="http://www.piney.com/BabNinkasi.html" TargetMode="External"/><Relationship Id="rId10" Type="http://schemas.openxmlformats.org/officeDocument/2006/relationships/image" Target="../media/image11.png"/><Relationship Id="rId1" Type="http://schemas.openxmlformats.org/officeDocument/2006/relationships/vmlDrawing" Target="../drawings/vmlDrawing3.vml"/><Relationship Id="rId2" Type="http://schemas.microsoft.com/office/2007/relationships/media" Target="file://localhost/Users/ronrusay/Desktop/Powerpoint%20&amp;%20Movies/Movies/4StrokeEngine_Ortho_3D_Small.gif"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 Id="rId3" Type="http://schemas.openxmlformats.org/officeDocument/2006/relationships/hyperlink" Target="https://www.youtube.com/watch?v=Q9u8vM8YjeU&amp;list=PLE7B4FAD08F1EBCE2" TargetMode="Externa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6.xml"/><Relationship Id="rId4" Type="http://schemas.openxmlformats.org/officeDocument/2006/relationships/notesSlide" Target="../notesSlides/notesSlide9.xml"/><Relationship Id="rId5" Type="http://schemas.openxmlformats.org/officeDocument/2006/relationships/hyperlink" Target="http://chemconnections.org/general/movies/4StrokeEngine_Ortho_3D_Small.gif" TargetMode="External"/><Relationship Id="rId6" Type="http://schemas.openxmlformats.org/officeDocument/2006/relationships/image" Target="../media/image11.png"/><Relationship Id="rId1" Type="http://schemas.microsoft.com/office/2007/relationships/media" Target="file://localhost/Users/ronrusay/Desktop/Powerpoint%20&amp;%20Movies/Movies/4StrokeEngine_Ortho_3D_Small.gif" TargetMode="External"/><Relationship Id="rId2" Type="http://schemas.openxmlformats.org/officeDocument/2006/relationships/video" Target="file://localhost/Users/ronrusay/Desktop/Powerpoint%20&amp;%20Movies/Movies/4StrokeEngine_Ortho_3D_Small.gif"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25.png"/><Relationship Id="rId1" Type="http://schemas.openxmlformats.org/officeDocument/2006/relationships/slideLayout" Target="../slideLayouts/slideLayout6.xml"/><Relationship Id="rId2" Type="http://schemas.openxmlformats.org/officeDocument/2006/relationships/hyperlink" Target="http://molview.org"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hyperlink" Target="http://molview.org" TargetMode="External"/><Relationship Id="rId3"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image" Target="../media/image28.png"/><Relationship Id="rId5" Type="http://schemas.openxmlformats.org/officeDocument/2006/relationships/image" Target="../media/image29.png"/><Relationship Id="rId6" Type="http://schemas.openxmlformats.org/officeDocument/2006/relationships/image" Target="../media/image30.png"/><Relationship Id="rId7" Type="http://schemas.openxmlformats.org/officeDocument/2006/relationships/image" Target="../media/image25.png"/><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 Id="rId3" Type="http://schemas.openxmlformats.org/officeDocument/2006/relationships/image" Target="../media/image31.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4" Type="http://schemas.openxmlformats.org/officeDocument/2006/relationships/image" Target="../media/image32.png"/><Relationship Id="rId5" Type="http://schemas.openxmlformats.org/officeDocument/2006/relationships/image" Target="../media/image33.png"/><Relationship Id="rId1" Type="http://schemas.microsoft.com/office/2007/relationships/media" Target="file://localhost/Users/ronrusay/Desktop/Powerpoint%20&amp;%20Movies/Movies/IRconc.mov" TargetMode="External"/><Relationship Id="rId2" Type="http://schemas.openxmlformats.org/officeDocument/2006/relationships/video" Target="file://localhost/Users/ronrusay/Desktop/Powerpoint%20&amp;%20Movies/Movies/IRconc.mov"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chemconnections.org/general/chem108/Global%20warming%20questions.pdf" TargetMode="External"/><Relationship Id="rId4" Type="http://schemas.openxmlformats.org/officeDocument/2006/relationships/hyperlink" Target="http://chemconnections.org/general/chem108/Global%20warming%20&amp;%20Carbon%20Footprint.2017.pdf" TargetMode="External"/><Relationship Id="rId1" Type="http://schemas.openxmlformats.org/officeDocument/2006/relationships/slideLayout" Target="../slideLayouts/slideLayout7.xml"/><Relationship Id="rId2" Type="http://schemas.openxmlformats.org/officeDocument/2006/relationships/image" Target="../media/image34.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1.xml"/><Relationship Id="rId4" Type="http://schemas.openxmlformats.org/officeDocument/2006/relationships/oleObject" Target="../embeddings/oleObject4.bin"/><Relationship Id="rId5" Type="http://schemas.openxmlformats.org/officeDocument/2006/relationships/image" Target="../media/image35.e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video" Target="file://localhost/Users/ronrusay/Desktop/Powerpoint%20&amp;%20Movies/Movies/4StrokeEngine_Ortho_3D_Small.gif" TargetMode="External"/><Relationship Id="rId4" Type="http://schemas.openxmlformats.org/officeDocument/2006/relationships/slideLayout" Target="../slideLayouts/slideLayout2.xml"/><Relationship Id="rId5" Type="http://schemas.openxmlformats.org/officeDocument/2006/relationships/notesSlide" Target="../notesSlides/notesSlide12.xml"/><Relationship Id="rId6" Type="http://schemas.openxmlformats.org/officeDocument/2006/relationships/oleObject" Target="../embeddings/oleObject5.bin"/><Relationship Id="rId7" Type="http://schemas.openxmlformats.org/officeDocument/2006/relationships/image" Target="../media/image36.emf"/><Relationship Id="rId8" Type="http://schemas.openxmlformats.org/officeDocument/2006/relationships/image" Target="../media/image37.png"/><Relationship Id="rId1" Type="http://schemas.openxmlformats.org/officeDocument/2006/relationships/vmlDrawing" Target="../drawings/vmlDrawing5.vml"/><Relationship Id="rId2" Type="http://schemas.microsoft.com/office/2007/relationships/media" Target="file://localhost/Users/ronrusay/Desktop/Powerpoint%20&amp;%20Movies/Movies/4StrokeEngine_Ortho_3D_Small.gif"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4" Type="http://schemas.openxmlformats.org/officeDocument/2006/relationships/hyperlink" Target="https://phet.colorado.edu/sims/html/balancing-chemical-equations/latest/balancing-chemical-equations_en.html" TargetMode="External"/><Relationship Id="rId5" Type="http://schemas.openxmlformats.org/officeDocument/2006/relationships/image" Target="../media/image39.pn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ctrTitle"/>
          </p:nvPr>
        </p:nvSpPr>
        <p:spPr>
          <a:xfrm>
            <a:off x="812800" y="0"/>
            <a:ext cx="7772400" cy="1470025"/>
          </a:xfrm>
        </p:spPr>
        <p:txBody>
          <a:bodyPr/>
          <a:lstStyle/>
          <a:p>
            <a:pPr eaLnBrk="1" hangingPunct="1"/>
            <a:r>
              <a:rPr lang="en-US">
                <a:latin typeface="Calibri" charset="0"/>
                <a:ea typeface="ＭＳ Ｐゴシック" charset="0"/>
                <a:cs typeface="ＭＳ Ｐゴシック" charset="0"/>
              </a:rPr>
              <a:t>Chem 108: Lab</a:t>
            </a:r>
            <a:br>
              <a:rPr lang="en-US">
                <a:latin typeface="Calibri" charset="0"/>
                <a:ea typeface="ＭＳ Ｐゴシック" charset="0"/>
                <a:cs typeface="ＭＳ Ｐゴシック" charset="0"/>
              </a:rPr>
            </a:br>
            <a:r>
              <a:rPr lang="en-US" sz="3200">
                <a:latin typeface="Calibri" charset="0"/>
                <a:ea typeface="ＭＳ Ｐゴシック" charset="0"/>
                <a:cs typeface="ＭＳ Ｐゴシック" charset="0"/>
              </a:rPr>
              <a:t>Week 9</a:t>
            </a:r>
          </a:p>
        </p:txBody>
      </p:sp>
      <p:sp>
        <p:nvSpPr>
          <p:cNvPr id="15363" name="Rectangle 3"/>
          <p:cNvSpPr>
            <a:spLocks noChangeArrowheads="1"/>
          </p:cNvSpPr>
          <p:nvPr/>
        </p:nvSpPr>
        <p:spPr bwMode="auto">
          <a:xfrm>
            <a:off x="635000" y="1600200"/>
            <a:ext cx="7950200" cy="4555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3200" dirty="0"/>
              <a:t>Sign in</a:t>
            </a:r>
          </a:p>
          <a:p>
            <a:pPr algn="ctr"/>
            <a:r>
              <a:rPr lang="en-US" sz="3200" dirty="0"/>
              <a:t>Pick </a:t>
            </a:r>
            <a:r>
              <a:rPr lang="en-US" sz="3200" dirty="0" smtClean="0"/>
              <a:t>up handouts plus </a:t>
            </a:r>
            <a:r>
              <a:rPr lang="en-US" sz="3200" dirty="0" smtClean="0"/>
              <a:t>a </a:t>
            </a:r>
            <a:r>
              <a:rPr lang="en-US" sz="3200" dirty="0" err="1" smtClean="0"/>
              <a:t>scantron</a:t>
            </a:r>
            <a:endParaRPr lang="en-US" sz="3200" dirty="0"/>
          </a:p>
          <a:p>
            <a:pPr algn="ctr"/>
            <a:r>
              <a:rPr lang="en-US" sz="3200" dirty="0"/>
              <a:t>Sit at your lab station </a:t>
            </a:r>
          </a:p>
          <a:p>
            <a:pPr algn="ctr"/>
            <a:r>
              <a:rPr lang="en-US" sz="2800" b="1" i="1" dirty="0">
                <a:solidFill>
                  <a:srgbClr val="FF0000"/>
                </a:solidFill>
              </a:rPr>
              <a:t>i.e.</a:t>
            </a:r>
            <a:r>
              <a:rPr lang="en-US" sz="3200" b="1" dirty="0">
                <a:solidFill>
                  <a:srgbClr val="FF0000"/>
                </a:solidFill>
              </a:rPr>
              <a:t> </a:t>
            </a:r>
            <a:r>
              <a:rPr lang="en-US" b="1" dirty="0">
                <a:solidFill>
                  <a:srgbClr val="FF0000"/>
                </a:solidFill>
              </a:rPr>
              <a:t>where your lab drawer is </a:t>
            </a:r>
            <a:r>
              <a:rPr lang="en-US" b="1" dirty="0" smtClean="0">
                <a:solidFill>
                  <a:srgbClr val="FF0000"/>
                </a:solidFill>
              </a:rPr>
              <a:t>located</a:t>
            </a:r>
          </a:p>
          <a:p>
            <a:pPr algn="ctr"/>
            <a:endParaRPr lang="en-US" sz="1800" dirty="0">
              <a:solidFill>
                <a:schemeClr val="tx2"/>
              </a:solidFill>
              <a:latin typeface="Calibri" charset="0"/>
            </a:endParaRPr>
          </a:p>
          <a:p>
            <a:pPr algn="ctr"/>
            <a:r>
              <a:rPr lang="en-US" dirty="0" smtClean="0">
                <a:solidFill>
                  <a:schemeClr val="tx2"/>
                </a:solidFill>
                <a:latin typeface="Calibri" charset="0"/>
              </a:rPr>
              <a:t>Today’s Experiments: Chemical Reactions I &amp; II</a:t>
            </a:r>
          </a:p>
          <a:p>
            <a:pPr algn="ctr"/>
            <a:endParaRPr lang="en-US" dirty="0">
              <a:solidFill>
                <a:schemeClr val="tx2"/>
              </a:solidFill>
              <a:latin typeface="Calibri" charset="0"/>
            </a:endParaRPr>
          </a:p>
          <a:p>
            <a:pPr algn="ctr"/>
            <a:r>
              <a:rPr lang="en-US" dirty="0">
                <a:solidFill>
                  <a:schemeClr val="tx2"/>
                </a:solidFill>
                <a:latin typeface="Calibri" charset="0"/>
              </a:rPr>
              <a:t>Chemical Reactions </a:t>
            </a:r>
            <a:r>
              <a:rPr lang="en-US" dirty="0" smtClean="0">
                <a:solidFill>
                  <a:schemeClr val="tx2"/>
                </a:solidFill>
                <a:latin typeface="Calibri" charset="0"/>
              </a:rPr>
              <a:t>I: Fermentation, Synthesis of Ethanol</a:t>
            </a:r>
          </a:p>
          <a:p>
            <a:pPr algn="ctr"/>
            <a:r>
              <a:rPr lang="en-US" dirty="0">
                <a:solidFill>
                  <a:schemeClr val="tx2"/>
                </a:solidFill>
                <a:latin typeface="Calibri" charset="0"/>
              </a:rPr>
              <a:t>Chemical Reactions </a:t>
            </a:r>
            <a:r>
              <a:rPr lang="en-US" dirty="0" smtClean="0">
                <a:solidFill>
                  <a:schemeClr val="tx2"/>
                </a:solidFill>
                <a:latin typeface="Calibri" charset="0"/>
              </a:rPr>
              <a:t>II: General Reactions</a:t>
            </a:r>
          </a:p>
          <a:p>
            <a:pPr algn="ctr"/>
            <a:endParaRPr lang="en-US" dirty="0">
              <a:solidFill>
                <a:schemeClr val="tx2"/>
              </a:solidFill>
              <a:latin typeface="Calibri" charset="0"/>
            </a:endParaRPr>
          </a:p>
          <a:p>
            <a:pPr algn="ctr"/>
            <a:r>
              <a:rPr lang="en-US" dirty="0" smtClean="0">
                <a:solidFill>
                  <a:srgbClr val="FF0000"/>
                </a:solidFill>
                <a:latin typeface="Calibri" charset="0"/>
              </a:rPr>
              <a:t>Both sets of procedures are to be completed </a:t>
            </a:r>
            <a:r>
              <a:rPr lang="en-US" dirty="0" smtClean="0">
                <a:solidFill>
                  <a:srgbClr val="FF0000"/>
                </a:solidFill>
                <a:latin typeface="Calibri" charset="0"/>
              </a:rPr>
              <a:t>today</a:t>
            </a:r>
            <a:r>
              <a:rPr lang="en-US" sz="1800" dirty="0">
                <a:solidFill>
                  <a:srgbClr val="FF0000"/>
                </a:solidFill>
                <a:latin typeface="Calibri" charset="0"/>
              </a:rPr>
              <a:t>.</a:t>
            </a:r>
            <a:endParaRPr lang="en-US" dirty="0">
              <a:solidFill>
                <a:srgbClr val="FF0000"/>
              </a:solidFill>
              <a:latin typeface="Calibri" charset="0"/>
            </a:endParaRPr>
          </a:p>
        </p:txBody>
      </p:sp>
      <p:sp>
        <p:nvSpPr>
          <p:cNvPr id="4" name="Rectangle 8"/>
          <p:cNvSpPr>
            <a:spLocks noChangeArrowheads="1"/>
          </p:cNvSpPr>
          <p:nvPr/>
        </p:nvSpPr>
        <p:spPr bwMode="auto">
          <a:xfrm>
            <a:off x="762000" y="4244975"/>
            <a:ext cx="78486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000" dirty="0">
                <a:solidFill>
                  <a:srgbClr val="FF0000"/>
                </a:solidFill>
              </a:rPr>
              <a:t>Select a </a:t>
            </a:r>
            <a:r>
              <a:rPr lang="en-US" sz="2000" dirty="0" smtClean="0">
                <a:solidFill>
                  <a:srgbClr val="FF0000"/>
                </a:solidFill>
              </a:rPr>
              <a:t>partner</a:t>
            </a:r>
            <a:r>
              <a:rPr lang="en-US" sz="2000" dirty="0">
                <a:solidFill>
                  <a:srgbClr val="FF0000"/>
                </a:solidFill>
              </a:rPr>
              <a:t>; </a:t>
            </a:r>
            <a:r>
              <a:rPr lang="en-US" sz="2000" dirty="0" smtClean="0">
                <a:solidFill>
                  <a:srgbClr val="FF0000"/>
                </a:solidFill>
              </a:rPr>
              <a:t>Procedures pg. 62 &amp; </a:t>
            </a:r>
            <a:r>
              <a:rPr lang="en-US" sz="2000" dirty="0">
                <a:solidFill>
                  <a:srgbClr val="FF0000"/>
                </a:solidFill>
              </a:rPr>
              <a:t>pp.44-45 </a:t>
            </a:r>
            <a:br>
              <a:rPr lang="en-US" sz="2000" dirty="0">
                <a:solidFill>
                  <a:srgbClr val="FF0000"/>
                </a:solidFill>
              </a:rPr>
            </a:br>
            <a:endParaRPr lang="en-US" sz="2000" dirty="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6" name="Title 1"/>
          <p:cNvSpPr txBox="1">
            <a:spLocks/>
          </p:cNvSpPr>
          <p:nvPr/>
        </p:nvSpPr>
        <p:spPr bwMode="auto">
          <a:xfrm>
            <a:off x="228600" y="1919672"/>
            <a:ext cx="4191000" cy="493832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b="1" dirty="0" smtClean="0">
                <a:solidFill>
                  <a:srgbClr val="FF0000"/>
                </a:solidFill>
                <a:latin typeface="Calibri" charset="0"/>
              </a:rPr>
              <a:t>ONE</a:t>
            </a:r>
            <a:r>
              <a:rPr lang="en-US" dirty="0" smtClean="0">
                <a:solidFill>
                  <a:srgbClr val="FF0000"/>
                </a:solidFill>
                <a:latin typeface="Calibri" charset="0"/>
              </a:rPr>
              <a:t> </a:t>
            </a:r>
            <a:r>
              <a:rPr lang="en-US" dirty="0">
                <a:solidFill>
                  <a:srgbClr val="FF0000"/>
                </a:solidFill>
                <a:latin typeface="Calibri" charset="0"/>
              </a:rPr>
              <a:t>C</a:t>
            </a:r>
            <a:r>
              <a:rPr lang="en-US" dirty="0" smtClean="0">
                <a:solidFill>
                  <a:srgbClr val="FF0000"/>
                </a:solidFill>
                <a:latin typeface="Calibri" charset="0"/>
              </a:rPr>
              <a:t>omplete Group Report </a:t>
            </a:r>
          </a:p>
          <a:p>
            <a:pPr algn="ctr" eaLnBrk="1" hangingPunct="1"/>
            <a:r>
              <a:rPr lang="en-US" dirty="0">
                <a:solidFill>
                  <a:srgbClr val="FF0000"/>
                </a:solidFill>
                <a:latin typeface="Calibri" charset="0"/>
              </a:rPr>
              <a:t>(Pages </a:t>
            </a:r>
            <a:r>
              <a:rPr lang="en-US" dirty="0" smtClean="0">
                <a:solidFill>
                  <a:srgbClr val="FF0000"/>
                </a:solidFill>
                <a:latin typeface="Calibri" charset="0"/>
              </a:rPr>
              <a:t>Stapled </a:t>
            </a:r>
            <a:r>
              <a:rPr lang="en-US" dirty="0" smtClean="0">
                <a:solidFill>
                  <a:srgbClr val="FF0000"/>
                </a:solidFill>
                <a:latin typeface="Calibri" charset="0"/>
              </a:rPr>
              <a:t>Together)</a:t>
            </a:r>
          </a:p>
          <a:p>
            <a:pPr algn="ctr" eaLnBrk="1" hangingPunct="1"/>
            <a:endParaRPr lang="en-US" sz="2000" b="1" i="1" dirty="0" smtClean="0">
              <a:solidFill>
                <a:schemeClr val="bg2">
                  <a:lumMod val="25000"/>
                </a:schemeClr>
              </a:solidFill>
            </a:endParaRPr>
          </a:p>
          <a:p>
            <a:pPr algn="ctr" eaLnBrk="1" hangingPunct="1"/>
            <a:r>
              <a:rPr lang="en-US" sz="2000" b="1" i="1" dirty="0" smtClean="0">
                <a:solidFill>
                  <a:schemeClr val="bg2">
                    <a:lumMod val="25000"/>
                  </a:schemeClr>
                </a:solidFill>
              </a:rPr>
              <a:t>Confer with Group members after completing today’s Lab procedures with your partner and getting the data pages signed by Dr. R.</a:t>
            </a:r>
            <a:endParaRPr lang="en-US" b="1" i="1" dirty="0" smtClean="0">
              <a:solidFill>
                <a:schemeClr val="bg2">
                  <a:lumMod val="25000"/>
                </a:schemeClr>
              </a:solidFill>
              <a:latin typeface="Calibri" charset="0"/>
            </a:endParaRPr>
          </a:p>
          <a:p>
            <a:pPr algn="ctr" eaLnBrk="1" hangingPunct="1"/>
            <a:endParaRPr lang="en-US" dirty="0">
              <a:latin typeface="Calibri" charset="0"/>
            </a:endParaRPr>
          </a:p>
          <a:p>
            <a:pPr algn="ctr" eaLnBrk="1" hangingPunct="1"/>
            <a:endParaRPr lang="en-US" dirty="0">
              <a:latin typeface="Calibri" charset="0"/>
            </a:endParaRPr>
          </a:p>
          <a:p>
            <a:pPr algn="ctr" eaLnBrk="1" hangingPunct="1"/>
            <a:r>
              <a:rPr lang="en-US" dirty="0" smtClean="0">
                <a:latin typeface="Calibri" charset="0"/>
              </a:rPr>
              <a:t>  </a:t>
            </a:r>
            <a:endParaRPr lang="en-US" sz="3200" dirty="0">
              <a:latin typeface="Calibri" charset="0"/>
            </a:endParaRPr>
          </a:p>
        </p:txBody>
      </p:sp>
      <p:sp>
        <p:nvSpPr>
          <p:cNvPr id="17418" name="TextBox 10"/>
          <p:cNvSpPr txBox="1">
            <a:spLocks noChangeArrowheads="1"/>
          </p:cNvSpPr>
          <p:nvPr/>
        </p:nvSpPr>
        <p:spPr bwMode="auto">
          <a:xfrm>
            <a:off x="504003" y="914400"/>
            <a:ext cx="6477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800" dirty="0" smtClean="0">
                <a:latin typeface="Calibri" charset="0"/>
              </a:rPr>
              <a:t>What</a:t>
            </a:r>
            <a:r>
              <a:rPr lang="ja-JP" altLang="en-US" sz="2800" dirty="0" smtClean="0">
                <a:latin typeface="Calibri" charset="0"/>
              </a:rPr>
              <a:t>’</a:t>
            </a:r>
            <a:r>
              <a:rPr lang="en-US" sz="2800" dirty="0" smtClean="0">
                <a:latin typeface="Calibri" charset="0"/>
              </a:rPr>
              <a:t>s </a:t>
            </a:r>
            <a:r>
              <a:rPr lang="en-US" sz="2800" dirty="0">
                <a:latin typeface="Calibri" charset="0"/>
              </a:rPr>
              <a:t>My Formula?</a:t>
            </a:r>
          </a:p>
        </p:txBody>
      </p:sp>
      <p:sp>
        <p:nvSpPr>
          <p:cNvPr id="17419" name="Rectangle 5"/>
          <p:cNvSpPr>
            <a:spLocks noChangeArrowheads="1"/>
          </p:cNvSpPr>
          <p:nvPr/>
        </p:nvSpPr>
        <p:spPr bwMode="auto">
          <a:xfrm>
            <a:off x="1302968" y="1447800"/>
            <a:ext cx="18212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dirty="0" smtClean="0">
                <a:solidFill>
                  <a:srgbClr val="FF0000"/>
                </a:solidFill>
              </a:rPr>
              <a:t>DUE Today:</a:t>
            </a:r>
            <a:endParaRPr lang="en-US" dirty="0">
              <a:solidFill>
                <a:srgbClr val="FF0000"/>
              </a:solidFill>
            </a:endParaRPr>
          </a:p>
        </p:txBody>
      </p:sp>
      <p:pic>
        <p:nvPicPr>
          <p:cNvPr id="15" name="Picture 14" descr="What's My Formula rpt form.2018.pdf"/>
          <p:cNvPicPr>
            <a:picLocks noChangeAspect="1"/>
          </p:cNvPicPr>
          <p:nvPr/>
        </p:nvPicPr>
        <p:blipFill>
          <a:blip r:embed="rId2"/>
          <a:srcRect/>
          <a:stretch>
            <a:fillRect/>
          </a:stretch>
        </p:blipFill>
        <p:spPr bwMode="auto">
          <a:xfrm>
            <a:off x="4604862" y="1295400"/>
            <a:ext cx="3886200" cy="5029200"/>
          </a:xfrm>
          <a:prstGeom prst="rect">
            <a:avLst/>
          </a:prstGeom>
          <a:noFill/>
          <a:ln w="9525">
            <a:solidFill>
              <a:schemeClr val="tx1"/>
            </a:solidFill>
            <a:miter lim="800000"/>
            <a:headEnd/>
            <a:tailEnd/>
          </a:ln>
        </p:spPr>
      </p:pic>
      <p:grpSp>
        <p:nvGrpSpPr>
          <p:cNvPr id="13" name="Group 12"/>
          <p:cNvGrpSpPr/>
          <p:nvPr/>
        </p:nvGrpSpPr>
        <p:grpSpPr>
          <a:xfrm>
            <a:off x="6186493" y="381000"/>
            <a:ext cx="3338507" cy="1350187"/>
            <a:chOff x="5222875" y="3433763"/>
            <a:chExt cx="3921120" cy="1611603"/>
          </a:xfrm>
        </p:grpSpPr>
        <p:sp>
          <p:nvSpPr>
            <p:cNvPr id="14" name="Lightning Bolt 13"/>
            <p:cNvSpPr/>
            <p:nvPr/>
          </p:nvSpPr>
          <p:spPr bwMode="auto">
            <a:xfrm>
              <a:off x="5222875" y="3433763"/>
              <a:ext cx="582613" cy="519112"/>
            </a:xfrm>
            <a:prstGeom prst="lightningBolt">
              <a:avLst/>
            </a:prstGeom>
            <a:solidFill>
              <a:schemeClr val="accent1"/>
            </a:solidFill>
            <a:ln w="12700" cap="flat" cmpd="sng" algn="ctr">
              <a:solidFill>
                <a:schemeClr val="tx1"/>
              </a:solidFill>
              <a:prstDash val="solid"/>
              <a:round/>
              <a:headEnd type="none" w="med" len="med"/>
              <a:tailEnd type="none" w="med" len="med"/>
            </a:ln>
            <a:effectLst/>
          </p:spPr>
          <p:txBody>
            <a:bodyPr/>
            <a:lstStyle/>
            <a:p>
              <a:pPr eaLnBrk="0" hangingPunct="0"/>
              <a:endParaRPr lang="en-US" i="1">
                <a:solidFill>
                  <a:schemeClr val="tx2"/>
                </a:solidFill>
                <a:effectLst>
                  <a:outerShdw blurRad="38100" dist="38100" dir="2700000" algn="tl">
                    <a:srgbClr val="FFFFFF"/>
                  </a:outerShdw>
                </a:effectLst>
                <a:latin typeface="Helvetica" charset="0"/>
              </a:endParaRPr>
            </a:p>
          </p:txBody>
        </p:sp>
        <p:sp>
          <p:nvSpPr>
            <p:cNvPr id="16" name="TextBox 7"/>
            <p:cNvSpPr txBox="1">
              <a:spLocks noChangeArrowheads="1"/>
            </p:cNvSpPr>
            <p:nvPr/>
          </p:nvSpPr>
          <p:spPr bwMode="auto">
            <a:xfrm>
              <a:off x="5986463" y="3732213"/>
              <a:ext cx="247491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600" u="sng" dirty="0">
                  <a:latin typeface="Santa Fe LET" charset="0"/>
                  <a:cs typeface="Santa Fe LET" charset="0"/>
                </a:rPr>
                <a:t>S. Curry</a:t>
              </a:r>
              <a:r>
                <a:rPr lang="en-US" sz="1600" u="sng" dirty="0">
                  <a:latin typeface="Chalkduster" charset="0"/>
                  <a:cs typeface="Chalkduster" charset="0"/>
                </a:rPr>
                <a:t> (D. Green)</a:t>
              </a:r>
              <a:endParaRPr lang="en-US" sz="1600" u="sng" dirty="0">
                <a:latin typeface="Santa Fe LET" charset="0"/>
                <a:cs typeface="Santa Fe LET" charset="0"/>
              </a:endParaRPr>
            </a:p>
          </p:txBody>
        </p:sp>
        <p:grpSp>
          <p:nvGrpSpPr>
            <p:cNvPr id="17" name="Group 11"/>
            <p:cNvGrpSpPr>
              <a:grpSpLocks/>
            </p:cNvGrpSpPr>
            <p:nvPr/>
          </p:nvGrpSpPr>
          <p:grpSpPr bwMode="auto">
            <a:xfrm>
              <a:off x="6207352" y="4044951"/>
              <a:ext cx="2936643" cy="1000415"/>
              <a:chOff x="6207461" y="3783464"/>
              <a:chExt cx="2936539" cy="1001304"/>
            </a:xfrm>
          </p:grpSpPr>
          <p:sp>
            <p:nvSpPr>
              <p:cNvPr id="18" name="TextBox 8"/>
              <p:cNvSpPr txBox="1">
                <a:spLocks noChangeArrowheads="1"/>
              </p:cNvSpPr>
              <p:nvPr/>
            </p:nvSpPr>
            <p:spPr bwMode="auto">
              <a:xfrm>
                <a:off x="6207461" y="4446214"/>
                <a:ext cx="2475115" cy="33855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600" u="sng" dirty="0">
                    <a:latin typeface="Chalkduster" charset="0"/>
                    <a:cs typeface="Chalkduster" charset="0"/>
                  </a:rPr>
                  <a:t>D. Green</a:t>
                </a:r>
                <a:r>
                  <a:rPr lang="en-US" sz="1600" u="sng" dirty="0">
                    <a:latin typeface="Santa Fe LET" charset="0"/>
                    <a:cs typeface="Santa Fe LET" charset="0"/>
                  </a:rPr>
                  <a:t> (S. Curry)</a:t>
                </a:r>
              </a:p>
            </p:txBody>
          </p:sp>
          <p:sp>
            <p:nvSpPr>
              <p:cNvPr id="19" name="TextBox 10"/>
              <p:cNvSpPr txBox="1">
                <a:spLocks noChangeArrowheads="1"/>
              </p:cNvSpPr>
              <p:nvPr/>
            </p:nvSpPr>
            <p:spPr bwMode="auto">
              <a:xfrm>
                <a:off x="6604091" y="3783464"/>
                <a:ext cx="2539909" cy="772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800" dirty="0"/>
                  <a:t>and on your partner</a:t>
                </a:r>
                <a:r>
                  <a:rPr lang="ja-JP" altLang="en-US" sz="1800" dirty="0"/>
                  <a:t>’</a:t>
                </a:r>
                <a:r>
                  <a:rPr lang="en-US" altLang="ja-JP" sz="1800" dirty="0"/>
                  <a:t>s  form</a:t>
                </a:r>
                <a:endParaRPr lang="en-US" sz="1800" dirty="0"/>
              </a:p>
            </p:txBody>
          </p:sp>
        </p:grpSp>
      </p:grpSp>
    </p:spTree>
    <p:extLst>
      <p:ext uri="{BB962C8B-B14F-4D97-AF65-F5344CB8AC3E}">
        <p14:creationId xmlns:p14="http://schemas.microsoft.com/office/powerpoint/2010/main" val="10803243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6" name="Title 1"/>
          <p:cNvSpPr txBox="1">
            <a:spLocks/>
          </p:cNvSpPr>
          <p:nvPr/>
        </p:nvSpPr>
        <p:spPr bwMode="auto">
          <a:xfrm>
            <a:off x="228600" y="1919672"/>
            <a:ext cx="4191000" cy="493832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b="1" dirty="0" smtClean="0">
                <a:solidFill>
                  <a:srgbClr val="FF0000"/>
                </a:solidFill>
                <a:latin typeface="Calibri" charset="0"/>
              </a:rPr>
              <a:t>ONE</a:t>
            </a:r>
            <a:r>
              <a:rPr lang="en-US" dirty="0" smtClean="0">
                <a:solidFill>
                  <a:srgbClr val="FF0000"/>
                </a:solidFill>
                <a:latin typeface="Calibri" charset="0"/>
              </a:rPr>
              <a:t> </a:t>
            </a:r>
            <a:r>
              <a:rPr lang="en-US" dirty="0">
                <a:solidFill>
                  <a:srgbClr val="FF0000"/>
                </a:solidFill>
                <a:latin typeface="Calibri" charset="0"/>
              </a:rPr>
              <a:t>C</a:t>
            </a:r>
            <a:r>
              <a:rPr lang="en-US" dirty="0" smtClean="0">
                <a:solidFill>
                  <a:srgbClr val="FF0000"/>
                </a:solidFill>
                <a:latin typeface="Calibri" charset="0"/>
              </a:rPr>
              <a:t>omplete Group Report </a:t>
            </a:r>
          </a:p>
          <a:p>
            <a:pPr algn="ctr" eaLnBrk="1" hangingPunct="1"/>
            <a:r>
              <a:rPr lang="en-US" dirty="0">
                <a:solidFill>
                  <a:srgbClr val="FF0000"/>
                </a:solidFill>
                <a:latin typeface="Calibri" charset="0"/>
              </a:rPr>
              <a:t>(Pages </a:t>
            </a:r>
            <a:r>
              <a:rPr lang="en-US" dirty="0" smtClean="0">
                <a:solidFill>
                  <a:srgbClr val="FF0000"/>
                </a:solidFill>
                <a:latin typeface="Calibri" charset="0"/>
              </a:rPr>
              <a:t>Stapled </a:t>
            </a:r>
            <a:r>
              <a:rPr lang="en-US" dirty="0" smtClean="0">
                <a:solidFill>
                  <a:srgbClr val="FF0000"/>
                </a:solidFill>
                <a:latin typeface="Calibri" charset="0"/>
              </a:rPr>
              <a:t>Together)</a:t>
            </a:r>
          </a:p>
          <a:p>
            <a:pPr algn="ctr" eaLnBrk="1" hangingPunct="1"/>
            <a:endParaRPr lang="en-US" sz="1000" dirty="0" smtClean="0">
              <a:solidFill>
                <a:srgbClr val="FF0000"/>
              </a:solidFill>
              <a:latin typeface="Calibri" charset="0"/>
            </a:endParaRPr>
          </a:p>
          <a:p>
            <a:pPr algn="ctr" eaLnBrk="1" hangingPunct="1"/>
            <a:r>
              <a:rPr lang="en-US" sz="2000" b="1" i="1" dirty="0" smtClean="0">
                <a:solidFill>
                  <a:schemeClr val="bg2">
                    <a:lumMod val="25000"/>
                  </a:schemeClr>
                </a:solidFill>
              </a:rPr>
              <a:t>Confer with Group members after completing today’s Lab procedures with your partner.</a:t>
            </a:r>
            <a:endParaRPr lang="en-US" b="1" i="1" dirty="0" smtClean="0">
              <a:solidFill>
                <a:schemeClr val="bg2">
                  <a:lumMod val="25000"/>
                </a:schemeClr>
              </a:solidFill>
              <a:latin typeface="Calibri" charset="0"/>
            </a:endParaRPr>
          </a:p>
          <a:p>
            <a:pPr algn="ctr" eaLnBrk="1" hangingPunct="1"/>
            <a:endParaRPr lang="en-US" sz="1000" dirty="0">
              <a:latin typeface="Calibri" charset="0"/>
            </a:endParaRPr>
          </a:p>
          <a:p>
            <a:pPr eaLnBrk="1" hangingPunct="1"/>
            <a:r>
              <a:rPr lang="en-US" sz="2000" dirty="0" smtClean="0">
                <a:latin typeface="Calibri" charset="0"/>
              </a:rPr>
              <a:t>Each group member is to contribute one completed replacement pg. 36 handout with their own name first followed by partners’ names of all members in entire group. </a:t>
            </a:r>
            <a:r>
              <a:rPr lang="en-US" sz="2000" dirty="0" smtClean="0">
                <a:latin typeface="Calibri" charset="0"/>
              </a:rPr>
              <a:t>The unknown number(s) should be the one(s) worked on, in the order worked on.</a:t>
            </a:r>
          </a:p>
          <a:p>
            <a:pPr eaLnBrk="1" hangingPunct="1"/>
            <a:endParaRPr lang="en-US" sz="1000" dirty="0" smtClean="0">
              <a:latin typeface="Calibri" charset="0"/>
            </a:endParaRPr>
          </a:p>
          <a:p>
            <a:pPr eaLnBrk="1" hangingPunct="1"/>
            <a:r>
              <a:rPr lang="en-US" sz="2000" dirty="0" smtClean="0">
                <a:latin typeface="Calibri" charset="0"/>
              </a:rPr>
              <a:t>There must be one form for each unknown including bonus samples. </a:t>
            </a:r>
            <a:endParaRPr lang="en-US" sz="2000" dirty="0" smtClean="0">
              <a:latin typeface="Calibri" charset="0"/>
            </a:endParaRPr>
          </a:p>
          <a:p>
            <a:pPr algn="ctr" eaLnBrk="1" hangingPunct="1"/>
            <a:endParaRPr lang="en-US" dirty="0">
              <a:latin typeface="Calibri" charset="0"/>
            </a:endParaRPr>
          </a:p>
          <a:p>
            <a:pPr algn="ctr" eaLnBrk="1" hangingPunct="1"/>
            <a:r>
              <a:rPr lang="en-US" dirty="0" smtClean="0">
                <a:latin typeface="Calibri" charset="0"/>
              </a:rPr>
              <a:t>  </a:t>
            </a:r>
            <a:endParaRPr lang="en-US" sz="3200" dirty="0">
              <a:latin typeface="Calibri" charset="0"/>
            </a:endParaRPr>
          </a:p>
        </p:txBody>
      </p:sp>
      <p:sp>
        <p:nvSpPr>
          <p:cNvPr id="17418" name="TextBox 10"/>
          <p:cNvSpPr txBox="1">
            <a:spLocks noChangeArrowheads="1"/>
          </p:cNvSpPr>
          <p:nvPr/>
        </p:nvSpPr>
        <p:spPr bwMode="auto">
          <a:xfrm>
            <a:off x="762000" y="304800"/>
            <a:ext cx="6477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800" dirty="0" smtClean="0">
                <a:latin typeface="Calibri" charset="0"/>
              </a:rPr>
              <a:t>What</a:t>
            </a:r>
            <a:r>
              <a:rPr lang="ja-JP" altLang="en-US" sz="2800" dirty="0" smtClean="0">
                <a:latin typeface="Calibri" charset="0"/>
              </a:rPr>
              <a:t>’</a:t>
            </a:r>
            <a:r>
              <a:rPr lang="en-US" sz="2800" dirty="0" smtClean="0">
                <a:latin typeface="Calibri" charset="0"/>
              </a:rPr>
              <a:t>s </a:t>
            </a:r>
            <a:r>
              <a:rPr lang="en-US" sz="2800" dirty="0">
                <a:latin typeface="Calibri" charset="0"/>
              </a:rPr>
              <a:t>My Formula?</a:t>
            </a:r>
          </a:p>
        </p:txBody>
      </p:sp>
      <p:sp>
        <p:nvSpPr>
          <p:cNvPr id="17419" name="Rectangle 5"/>
          <p:cNvSpPr>
            <a:spLocks noChangeArrowheads="1"/>
          </p:cNvSpPr>
          <p:nvPr/>
        </p:nvSpPr>
        <p:spPr bwMode="auto">
          <a:xfrm>
            <a:off x="1171248" y="838200"/>
            <a:ext cx="18212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dirty="0" smtClean="0">
                <a:solidFill>
                  <a:srgbClr val="FF0000"/>
                </a:solidFill>
              </a:rPr>
              <a:t>DUE Today:</a:t>
            </a:r>
            <a:endParaRPr lang="en-US" dirty="0">
              <a:solidFill>
                <a:srgbClr val="FF0000"/>
              </a:solidFill>
            </a:endParaRPr>
          </a:p>
        </p:txBody>
      </p:sp>
      <p:pic>
        <p:nvPicPr>
          <p:cNvPr id="15" name="Picture 14" descr="What's My Formula rpt form.2018.pdf"/>
          <p:cNvPicPr>
            <a:picLocks noChangeAspect="1"/>
          </p:cNvPicPr>
          <p:nvPr/>
        </p:nvPicPr>
        <p:blipFill>
          <a:blip r:embed="rId2"/>
          <a:srcRect/>
          <a:stretch>
            <a:fillRect/>
          </a:stretch>
        </p:blipFill>
        <p:spPr bwMode="auto">
          <a:xfrm>
            <a:off x="4604862" y="1295400"/>
            <a:ext cx="3886200" cy="5029200"/>
          </a:xfrm>
          <a:prstGeom prst="rect">
            <a:avLst/>
          </a:prstGeom>
          <a:noFill/>
          <a:ln w="9525">
            <a:solidFill>
              <a:schemeClr val="tx1"/>
            </a:solidFill>
            <a:miter lim="800000"/>
            <a:headEnd/>
            <a:tailEnd/>
          </a:ln>
        </p:spPr>
      </p:pic>
      <p:grpSp>
        <p:nvGrpSpPr>
          <p:cNvPr id="13" name="Group 12"/>
          <p:cNvGrpSpPr/>
          <p:nvPr/>
        </p:nvGrpSpPr>
        <p:grpSpPr>
          <a:xfrm>
            <a:off x="6186493" y="381000"/>
            <a:ext cx="3338507" cy="1350187"/>
            <a:chOff x="5222875" y="3433763"/>
            <a:chExt cx="3921120" cy="1611603"/>
          </a:xfrm>
        </p:grpSpPr>
        <p:sp>
          <p:nvSpPr>
            <p:cNvPr id="14" name="Lightning Bolt 13"/>
            <p:cNvSpPr/>
            <p:nvPr/>
          </p:nvSpPr>
          <p:spPr bwMode="auto">
            <a:xfrm>
              <a:off x="5222875" y="3433763"/>
              <a:ext cx="582613" cy="519112"/>
            </a:xfrm>
            <a:prstGeom prst="lightningBolt">
              <a:avLst/>
            </a:prstGeom>
            <a:solidFill>
              <a:schemeClr val="accent1"/>
            </a:solidFill>
            <a:ln w="12700" cap="flat" cmpd="sng" algn="ctr">
              <a:solidFill>
                <a:schemeClr val="tx1"/>
              </a:solidFill>
              <a:prstDash val="solid"/>
              <a:round/>
              <a:headEnd type="none" w="med" len="med"/>
              <a:tailEnd type="none" w="med" len="med"/>
            </a:ln>
            <a:effectLst/>
          </p:spPr>
          <p:txBody>
            <a:bodyPr/>
            <a:lstStyle/>
            <a:p>
              <a:pPr eaLnBrk="0" hangingPunct="0"/>
              <a:endParaRPr lang="en-US" i="1">
                <a:solidFill>
                  <a:schemeClr val="tx2"/>
                </a:solidFill>
                <a:effectLst>
                  <a:outerShdw blurRad="38100" dist="38100" dir="2700000" algn="tl">
                    <a:srgbClr val="FFFFFF"/>
                  </a:outerShdw>
                </a:effectLst>
                <a:latin typeface="Helvetica" charset="0"/>
              </a:endParaRPr>
            </a:p>
          </p:txBody>
        </p:sp>
        <p:sp>
          <p:nvSpPr>
            <p:cNvPr id="16" name="TextBox 7"/>
            <p:cNvSpPr txBox="1">
              <a:spLocks noChangeArrowheads="1"/>
            </p:cNvSpPr>
            <p:nvPr/>
          </p:nvSpPr>
          <p:spPr bwMode="auto">
            <a:xfrm>
              <a:off x="5986463" y="3732213"/>
              <a:ext cx="247491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600" u="sng" dirty="0">
                  <a:latin typeface="Santa Fe LET" charset="0"/>
                  <a:cs typeface="Santa Fe LET" charset="0"/>
                </a:rPr>
                <a:t>S. Curry</a:t>
              </a:r>
              <a:r>
                <a:rPr lang="en-US" sz="1600" u="sng" dirty="0">
                  <a:latin typeface="Chalkduster" charset="0"/>
                  <a:cs typeface="Chalkduster" charset="0"/>
                </a:rPr>
                <a:t> (D. Green)</a:t>
              </a:r>
              <a:endParaRPr lang="en-US" sz="1600" u="sng" dirty="0">
                <a:latin typeface="Santa Fe LET" charset="0"/>
                <a:cs typeface="Santa Fe LET" charset="0"/>
              </a:endParaRPr>
            </a:p>
          </p:txBody>
        </p:sp>
        <p:grpSp>
          <p:nvGrpSpPr>
            <p:cNvPr id="17" name="Group 11"/>
            <p:cNvGrpSpPr>
              <a:grpSpLocks/>
            </p:cNvGrpSpPr>
            <p:nvPr/>
          </p:nvGrpSpPr>
          <p:grpSpPr bwMode="auto">
            <a:xfrm>
              <a:off x="6207352" y="4044951"/>
              <a:ext cx="2936643" cy="1000415"/>
              <a:chOff x="6207461" y="3783464"/>
              <a:chExt cx="2936539" cy="1001304"/>
            </a:xfrm>
          </p:grpSpPr>
          <p:sp>
            <p:nvSpPr>
              <p:cNvPr id="18" name="TextBox 8"/>
              <p:cNvSpPr txBox="1">
                <a:spLocks noChangeArrowheads="1"/>
              </p:cNvSpPr>
              <p:nvPr/>
            </p:nvSpPr>
            <p:spPr bwMode="auto">
              <a:xfrm>
                <a:off x="6207461" y="4446214"/>
                <a:ext cx="2475115" cy="33855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600" u="sng" dirty="0">
                    <a:latin typeface="Chalkduster" charset="0"/>
                    <a:cs typeface="Chalkduster" charset="0"/>
                  </a:rPr>
                  <a:t>D. Green</a:t>
                </a:r>
                <a:r>
                  <a:rPr lang="en-US" sz="1600" u="sng" dirty="0">
                    <a:latin typeface="Santa Fe LET" charset="0"/>
                    <a:cs typeface="Santa Fe LET" charset="0"/>
                  </a:rPr>
                  <a:t> (S. Curry)</a:t>
                </a:r>
              </a:p>
            </p:txBody>
          </p:sp>
          <p:sp>
            <p:nvSpPr>
              <p:cNvPr id="19" name="TextBox 10"/>
              <p:cNvSpPr txBox="1">
                <a:spLocks noChangeArrowheads="1"/>
              </p:cNvSpPr>
              <p:nvPr/>
            </p:nvSpPr>
            <p:spPr bwMode="auto">
              <a:xfrm>
                <a:off x="6604091" y="3783464"/>
                <a:ext cx="2539909" cy="772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800" dirty="0"/>
                  <a:t>and on your partner</a:t>
                </a:r>
                <a:r>
                  <a:rPr lang="ja-JP" altLang="en-US" sz="1800" dirty="0"/>
                  <a:t>’</a:t>
                </a:r>
                <a:r>
                  <a:rPr lang="en-US" altLang="ja-JP" sz="1800" dirty="0"/>
                  <a:t>s  form</a:t>
                </a:r>
                <a:endParaRPr lang="en-US" sz="1800" dirty="0"/>
              </a:p>
            </p:txBody>
          </p:sp>
        </p:grpSp>
      </p:grpSp>
    </p:spTree>
    <p:extLst>
      <p:ext uri="{BB962C8B-B14F-4D97-AF65-F5344CB8AC3E}">
        <p14:creationId xmlns:p14="http://schemas.microsoft.com/office/powerpoint/2010/main" val="584979743"/>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6" name="Title 1"/>
          <p:cNvSpPr txBox="1">
            <a:spLocks/>
          </p:cNvSpPr>
          <p:nvPr/>
        </p:nvSpPr>
        <p:spPr bwMode="auto">
          <a:xfrm>
            <a:off x="457200" y="1676400"/>
            <a:ext cx="3505200" cy="493832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b="1" dirty="0" smtClean="0">
                <a:solidFill>
                  <a:srgbClr val="FF0000"/>
                </a:solidFill>
                <a:latin typeface="Calibri" charset="0"/>
              </a:rPr>
              <a:t>ONE</a:t>
            </a:r>
            <a:r>
              <a:rPr lang="en-US" dirty="0" smtClean="0">
                <a:solidFill>
                  <a:srgbClr val="FF0000"/>
                </a:solidFill>
                <a:latin typeface="Calibri" charset="0"/>
              </a:rPr>
              <a:t> </a:t>
            </a:r>
            <a:r>
              <a:rPr lang="en-US" dirty="0">
                <a:solidFill>
                  <a:srgbClr val="FF0000"/>
                </a:solidFill>
                <a:latin typeface="Calibri" charset="0"/>
              </a:rPr>
              <a:t>C</a:t>
            </a:r>
            <a:r>
              <a:rPr lang="en-US" dirty="0" smtClean="0">
                <a:solidFill>
                  <a:srgbClr val="FF0000"/>
                </a:solidFill>
                <a:latin typeface="Calibri" charset="0"/>
              </a:rPr>
              <a:t>omplete Group Report </a:t>
            </a:r>
          </a:p>
          <a:p>
            <a:pPr algn="ctr" eaLnBrk="1" hangingPunct="1"/>
            <a:r>
              <a:rPr lang="en-US" dirty="0" smtClean="0">
                <a:solidFill>
                  <a:srgbClr val="FF0000"/>
                </a:solidFill>
                <a:latin typeface="Calibri" charset="0"/>
              </a:rPr>
              <a:t>(Pages Stapled Together)</a:t>
            </a:r>
            <a:br>
              <a:rPr lang="en-US" dirty="0" smtClean="0">
                <a:solidFill>
                  <a:srgbClr val="FF0000"/>
                </a:solidFill>
                <a:latin typeface="Calibri" charset="0"/>
              </a:rPr>
            </a:br>
            <a:endParaRPr lang="en-US" dirty="0">
              <a:latin typeface="Calibri" charset="0"/>
            </a:endParaRPr>
          </a:p>
          <a:p>
            <a:pPr algn="ctr" eaLnBrk="1" hangingPunct="1"/>
            <a:r>
              <a:rPr lang="en-US" sz="2000" dirty="0" smtClean="0">
                <a:latin typeface="Calibri" charset="0"/>
              </a:rPr>
              <a:t>Each page 36 must have </a:t>
            </a:r>
            <a:r>
              <a:rPr lang="en-US" sz="2000" dirty="0">
                <a:latin typeface="Calibri" charset="0"/>
              </a:rPr>
              <a:t>a complete set of clear calculations for </a:t>
            </a:r>
            <a:r>
              <a:rPr lang="en-US" sz="2000" dirty="0" smtClean="0">
                <a:latin typeface="Calibri" charset="0"/>
              </a:rPr>
              <a:t>the unknown ‘s number to include  </a:t>
            </a:r>
            <a:r>
              <a:rPr lang="en-US" sz="2000" dirty="0">
                <a:latin typeface="Calibri" charset="0"/>
              </a:rPr>
              <a:t>% Yield &amp; Theoretical Yield </a:t>
            </a:r>
            <a:r>
              <a:rPr lang="en-US" sz="2000" dirty="0" smtClean="0">
                <a:latin typeface="Calibri" charset="0"/>
              </a:rPr>
              <a:t>Calculations for the respective unknown.</a:t>
            </a:r>
            <a:endParaRPr lang="en-US" sz="2000" dirty="0">
              <a:latin typeface="Calibri" charset="0"/>
            </a:endParaRPr>
          </a:p>
          <a:p>
            <a:pPr algn="ctr" eaLnBrk="1" hangingPunct="1"/>
            <a:r>
              <a:rPr lang="en-US" sz="2000" dirty="0" smtClean="0">
                <a:latin typeface="Calibri" charset="0"/>
              </a:rPr>
              <a:t>  </a:t>
            </a:r>
            <a:endParaRPr lang="en-US" sz="2000" dirty="0">
              <a:latin typeface="Calibri" charset="0"/>
            </a:endParaRPr>
          </a:p>
        </p:txBody>
      </p:sp>
      <p:sp>
        <p:nvSpPr>
          <p:cNvPr id="17418" name="TextBox 10"/>
          <p:cNvSpPr txBox="1">
            <a:spLocks noChangeArrowheads="1"/>
          </p:cNvSpPr>
          <p:nvPr/>
        </p:nvSpPr>
        <p:spPr bwMode="auto">
          <a:xfrm>
            <a:off x="762000" y="923926"/>
            <a:ext cx="6477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800" dirty="0" smtClean="0">
                <a:latin typeface="Calibri" charset="0"/>
              </a:rPr>
              <a:t>What</a:t>
            </a:r>
            <a:r>
              <a:rPr lang="ja-JP" altLang="en-US" sz="2800" dirty="0" smtClean="0">
                <a:latin typeface="Calibri" charset="0"/>
              </a:rPr>
              <a:t>’</a:t>
            </a:r>
            <a:r>
              <a:rPr lang="en-US" sz="2800" dirty="0" smtClean="0">
                <a:latin typeface="Calibri" charset="0"/>
              </a:rPr>
              <a:t>s </a:t>
            </a:r>
            <a:r>
              <a:rPr lang="en-US" sz="2800" dirty="0">
                <a:latin typeface="Calibri" charset="0"/>
              </a:rPr>
              <a:t>My Formula?</a:t>
            </a:r>
          </a:p>
        </p:txBody>
      </p:sp>
      <p:sp>
        <p:nvSpPr>
          <p:cNvPr id="17419" name="Rectangle 5"/>
          <p:cNvSpPr>
            <a:spLocks noChangeArrowheads="1"/>
          </p:cNvSpPr>
          <p:nvPr/>
        </p:nvSpPr>
        <p:spPr bwMode="auto">
          <a:xfrm>
            <a:off x="1171248" y="1676400"/>
            <a:ext cx="18212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dirty="0" smtClean="0">
                <a:solidFill>
                  <a:srgbClr val="FF0000"/>
                </a:solidFill>
              </a:rPr>
              <a:t>DUE Today:</a:t>
            </a:r>
            <a:endParaRPr lang="en-US" dirty="0">
              <a:solidFill>
                <a:srgbClr val="FF0000"/>
              </a:solidFill>
            </a:endParaRPr>
          </a:p>
        </p:txBody>
      </p:sp>
      <p:pic>
        <p:nvPicPr>
          <p:cNvPr id="15" name="Picture 14" descr="What's My Formula rpt form.2018.pdf"/>
          <p:cNvPicPr>
            <a:picLocks noChangeAspect="1"/>
          </p:cNvPicPr>
          <p:nvPr/>
        </p:nvPicPr>
        <p:blipFill>
          <a:blip r:embed="rId2"/>
          <a:srcRect/>
          <a:stretch>
            <a:fillRect/>
          </a:stretch>
        </p:blipFill>
        <p:spPr bwMode="auto">
          <a:xfrm>
            <a:off x="4604862" y="1295400"/>
            <a:ext cx="3886200" cy="5029200"/>
          </a:xfrm>
          <a:prstGeom prst="rect">
            <a:avLst/>
          </a:prstGeom>
          <a:noFill/>
          <a:ln w="9525">
            <a:solidFill>
              <a:schemeClr val="tx1"/>
            </a:solidFill>
            <a:miter lim="800000"/>
            <a:headEnd/>
            <a:tailEnd/>
          </a:ln>
        </p:spPr>
      </p:pic>
      <p:grpSp>
        <p:nvGrpSpPr>
          <p:cNvPr id="13" name="Group 12"/>
          <p:cNvGrpSpPr/>
          <p:nvPr/>
        </p:nvGrpSpPr>
        <p:grpSpPr>
          <a:xfrm>
            <a:off x="6186493" y="381000"/>
            <a:ext cx="3338507" cy="1350187"/>
            <a:chOff x="5222875" y="3433763"/>
            <a:chExt cx="3921120" cy="1611603"/>
          </a:xfrm>
        </p:grpSpPr>
        <p:sp>
          <p:nvSpPr>
            <p:cNvPr id="14" name="Lightning Bolt 13"/>
            <p:cNvSpPr/>
            <p:nvPr/>
          </p:nvSpPr>
          <p:spPr bwMode="auto">
            <a:xfrm>
              <a:off x="5222875" y="3433763"/>
              <a:ext cx="582613" cy="519112"/>
            </a:xfrm>
            <a:prstGeom prst="lightningBolt">
              <a:avLst/>
            </a:prstGeom>
            <a:solidFill>
              <a:schemeClr val="accent1"/>
            </a:solidFill>
            <a:ln w="12700" cap="flat" cmpd="sng" algn="ctr">
              <a:solidFill>
                <a:schemeClr val="tx1"/>
              </a:solidFill>
              <a:prstDash val="solid"/>
              <a:round/>
              <a:headEnd type="none" w="med" len="med"/>
              <a:tailEnd type="none" w="med" len="med"/>
            </a:ln>
            <a:effectLst/>
          </p:spPr>
          <p:txBody>
            <a:bodyPr/>
            <a:lstStyle/>
            <a:p>
              <a:pPr eaLnBrk="0" hangingPunct="0"/>
              <a:endParaRPr lang="en-US" i="1">
                <a:solidFill>
                  <a:schemeClr val="tx2"/>
                </a:solidFill>
                <a:effectLst>
                  <a:outerShdw blurRad="38100" dist="38100" dir="2700000" algn="tl">
                    <a:srgbClr val="FFFFFF"/>
                  </a:outerShdw>
                </a:effectLst>
                <a:latin typeface="Helvetica" charset="0"/>
              </a:endParaRPr>
            </a:p>
          </p:txBody>
        </p:sp>
        <p:sp>
          <p:nvSpPr>
            <p:cNvPr id="16" name="TextBox 7"/>
            <p:cNvSpPr txBox="1">
              <a:spLocks noChangeArrowheads="1"/>
            </p:cNvSpPr>
            <p:nvPr/>
          </p:nvSpPr>
          <p:spPr bwMode="auto">
            <a:xfrm>
              <a:off x="5986463" y="3732213"/>
              <a:ext cx="247491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600" u="sng" dirty="0">
                  <a:latin typeface="Santa Fe LET" charset="0"/>
                  <a:cs typeface="Santa Fe LET" charset="0"/>
                </a:rPr>
                <a:t>S. Curry</a:t>
              </a:r>
              <a:r>
                <a:rPr lang="en-US" sz="1600" u="sng" dirty="0">
                  <a:latin typeface="Chalkduster" charset="0"/>
                  <a:cs typeface="Chalkduster" charset="0"/>
                </a:rPr>
                <a:t> (D. Green)</a:t>
              </a:r>
              <a:endParaRPr lang="en-US" sz="1600" u="sng" dirty="0">
                <a:latin typeface="Santa Fe LET" charset="0"/>
                <a:cs typeface="Santa Fe LET" charset="0"/>
              </a:endParaRPr>
            </a:p>
          </p:txBody>
        </p:sp>
        <p:grpSp>
          <p:nvGrpSpPr>
            <p:cNvPr id="17" name="Group 11"/>
            <p:cNvGrpSpPr>
              <a:grpSpLocks/>
            </p:cNvGrpSpPr>
            <p:nvPr/>
          </p:nvGrpSpPr>
          <p:grpSpPr bwMode="auto">
            <a:xfrm>
              <a:off x="6207352" y="4044951"/>
              <a:ext cx="2936643" cy="1000415"/>
              <a:chOff x="6207461" y="3783464"/>
              <a:chExt cx="2936539" cy="1001304"/>
            </a:xfrm>
          </p:grpSpPr>
          <p:sp>
            <p:nvSpPr>
              <p:cNvPr id="18" name="TextBox 8"/>
              <p:cNvSpPr txBox="1">
                <a:spLocks noChangeArrowheads="1"/>
              </p:cNvSpPr>
              <p:nvPr/>
            </p:nvSpPr>
            <p:spPr bwMode="auto">
              <a:xfrm>
                <a:off x="6207461" y="4446214"/>
                <a:ext cx="2475115" cy="33855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600" u="sng" dirty="0">
                    <a:latin typeface="Chalkduster" charset="0"/>
                    <a:cs typeface="Chalkduster" charset="0"/>
                  </a:rPr>
                  <a:t>D. Green</a:t>
                </a:r>
                <a:r>
                  <a:rPr lang="en-US" sz="1600" u="sng" dirty="0">
                    <a:latin typeface="Santa Fe LET" charset="0"/>
                    <a:cs typeface="Santa Fe LET" charset="0"/>
                  </a:rPr>
                  <a:t> (S. Curry)</a:t>
                </a:r>
              </a:p>
            </p:txBody>
          </p:sp>
          <p:sp>
            <p:nvSpPr>
              <p:cNvPr id="19" name="TextBox 10"/>
              <p:cNvSpPr txBox="1">
                <a:spLocks noChangeArrowheads="1"/>
              </p:cNvSpPr>
              <p:nvPr/>
            </p:nvSpPr>
            <p:spPr bwMode="auto">
              <a:xfrm>
                <a:off x="6604091" y="3783464"/>
                <a:ext cx="2539909" cy="772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800" dirty="0"/>
                  <a:t>and on your partner</a:t>
                </a:r>
                <a:r>
                  <a:rPr lang="ja-JP" altLang="en-US" sz="1800" dirty="0"/>
                  <a:t>’</a:t>
                </a:r>
                <a:r>
                  <a:rPr lang="en-US" altLang="ja-JP" sz="1800" dirty="0"/>
                  <a:t>s  form</a:t>
                </a:r>
                <a:endParaRPr lang="en-US" sz="1800" dirty="0"/>
              </a:p>
            </p:txBody>
          </p:sp>
        </p:grpSp>
      </p:grpSp>
    </p:spTree>
    <p:extLst>
      <p:ext uri="{BB962C8B-B14F-4D97-AF65-F5344CB8AC3E}">
        <p14:creationId xmlns:p14="http://schemas.microsoft.com/office/powerpoint/2010/main" val="2149296518"/>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9-10-03 at 2.36.46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0" y="306454"/>
            <a:ext cx="2438400" cy="2996143"/>
          </a:xfrm>
          <a:prstGeom prst="rect">
            <a:avLst/>
          </a:prstGeom>
        </p:spPr>
      </p:pic>
      <p:sp>
        <p:nvSpPr>
          <p:cNvPr id="13" name="Title 1"/>
          <p:cNvSpPr txBox="1">
            <a:spLocks/>
          </p:cNvSpPr>
          <p:nvPr/>
        </p:nvSpPr>
        <p:spPr bwMode="auto">
          <a:xfrm>
            <a:off x="304800" y="1462472"/>
            <a:ext cx="3505200" cy="493832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b="1" dirty="0" smtClean="0">
                <a:solidFill>
                  <a:srgbClr val="FF0000"/>
                </a:solidFill>
                <a:latin typeface="Calibri" charset="0"/>
              </a:rPr>
              <a:t>ONE</a:t>
            </a:r>
            <a:r>
              <a:rPr lang="en-US" dirty="0" smtClean="0">
                <a:solidFill>
                  <a:srgbClr val="FF0000"/>
                </a:solidFill>
                <a:latin typeface="Calibri" charset="0"/>
              </a:rPr>
              <a:t> </a:t>
            </a:r>
            <a:r>
              <a:rPr lang="en-US" dirty="0">
                <a:solidFill>
                  <a:srgbClr val="FF0000"/>
                </a:solidFill>
                <a:latin typeface="Calibri" charset="0"/>
              </a:rPr>
              <a:t>C</a:t>
            </a:r>
            <a:r>
              <a:rPr lang="en-US" dirty="0" smtClean="0">
                <a:solidFill>
                  <a:srgbClr val="FF0000"/>
                </a:solidFill>
                <a:latin typeface="Calibri" charset="0"/>
              </a:rPr>
              <a:t>omplete Group Report </a:t>
            </a:r>
          </a:p>
          <a:p>
            <a:pPr algn="ctr" eaLnBrk="1" hangingPunct="1"/>
            <a:r>
              <a:rPr lang="en-US" dirty="0" smtClean="0">
                <a:solidFill>
                  <a:srgbClr val="FF0000"/>
                </a:solidFill>
                <a:latin typeface="Calibri" charset="0"/>
              </a:rPr>
              <a:t>(Staple Pages Together)</a:t>
            </a:r>
            <a:br>
              <a:rPr lang="en-US" dirty="0" smtClean="0">
                <a:solidFill>
                  <a:srgbClr val="FF0000"/>
                </a:solidFill>
                <a:latin typeface="Calibri" charset="0"/>
              </a:rPr>
            </a:br>
            <a:endParaRPr lang="en-US" dirty="0">
              <a:latin typeface="Calibri" charset="0"/>
            </a:endParaRPr>
          </a:p>
          <a:p>
            <a:pPr algn="ctr" eaLnBrk="1" hangingPunct="1"/>
            <a:r>
              <a:rPr lang="en-US" sz="2000" dirty="0" smtClean="0">
                <a:latin typeface="Calibri" charset="0"/>
              </a:rPr>
              <a:t>Completed pages 37 &amp; 38 must have </a:t>
            </a:r>
            <a:r>
              <a:rPr lang="en-US" sz="2000" dirty="0">
                <a:latin typeface="Calibri" charset="0"/>
              </a:rPr>
              <a:t>a complete set of </a:t>
            </a:r>
            <a:r>
              <a:rPr lang="en-US" sz="2000" dirty="0" smtClean="0">
                <a:latin typeface="Calibri" charset="0"/>
              </a:rPr>
              <a:t>clear</a:t>
            </a:r>
            <a:br>
              <a:rPr lang="en-US" sz="2000" dirty="0" smtClean="0">
                <a:latin typeface="Calibri" charset="0"/>
              </a:rPr>
            </a:br>
            <a:r>
              <a:rPr lang="en-US" sz="2000" dirty="0" smtClean="0">
                <a:latin typeface="Calibri" charset="0"/>
              </a:rPr>
              <a:t>Theoretical % Mass calculations and reactions for each of the respective unknowns.</a:t>
            </a:r>
          </a:p>
          <a:p>
            <a:pPr algn="ctr" eaLnBrk="1" hangingPunct="1"/>
            <a:endParaRPr lang="en-US" sz="2000" dirty="0">
              <a:latin typeface="Calibri" charset="0"/>
            </a:endParaRPr>
          </a:p>
          <a:p>
            <a:pPr algn="ctr" eaLnBrk="1" hangingPunct="1"/>
            <a:r>
              <a:rPr lang="en-US" sz="2000" dirty="0" smtClean="0">
                <a:latin typeface="Calibri" charset="0"/>
              </a:rPr>
              <a:t>Separate pages for each unknown are acceptable. </a:t>
            </a:r>
            <a:endParaRPr lang="en-US" sz="2000" dirty="0">
              <a:latin typeface="Calibri" charset="0"/>
            </a:endParaRPr>
          </a:p>
        </p:txBody>
      </p:sp>
      <p:pic>
        <p:nvPicPr>
          <p:cNvPr id="14" name="Picture 13" descr="Screen Shot 2019-10-03 at 2.36.46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16635" y="304800"/>
            <a:ext cx="2438400" cy="2996143"/>
          </a:xfrm>
          <a:prstGeom prst="rect">
            <a:avLst/>
          </a:prstGeom>
        </p:spPr>
      </p:pic>
      <p:sp>
        <p:nvSpPr>
          <p:cNvPr id="15" name="TextBox 14"/>
          <p:cNvSpPr txBox="1"/>
          <p:nvPr/>
        </p:nvSpPr>
        <p:spPr>
          <a:xfrm>
            <a:off x="3703039" y="136527"/>
            <a:ext cx="2514600" cy="1692771"/>
          </a:xfrm>
          <a:prstGeom prst="rect">
            <a:avLst/>
          </a:prstGeom>
          <a:solidFill>
            <a:schemeClr val="accent4">
              <a:lumMod val="40000"/>
              <a:lumOff val="60000"/>
              <a:alpha val="39000"/>
            </a:schemeClr>
          </a:solidFill>
        </p:spPr>
        <p:txBody>
          <a:bodyPr wrap="square" rtlCol="0">
            <a:spAutoFit/>
          </a:bodyPr>
          <a:lstStyle/>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a:p>
        </p:txBody>
      </p:sp>
      <p:sp>
        <p:nvSpPr>
          <p:cNvPr id="16" name="TextBox 15"/>
          <p:cNvSpPr txBox="1"/>
          <p:nvPr/>
        </p:nvSpPr>
        <p:spPr>
          <a:xfrm>
            <a:off x="6404769" y="1856047"/>
            <a:ext cx="2518652" cy="1446550"/>
          </a:xfrm>
          <a:prstGeom prst="rect">
            <a:avLst/>
          </a:prstGeom>
          <a:solidFill>
            <a:schemeClr val="accent1">
              <a:lumMod val="60000"/>
              <a:lumOff val="40000"/>
              <a:alpha val="39000"/>
            </a:schemeClr>
          </a:solidFill>
        </p:spPr>
        <p:txBody>
          <a:bodyPr wrap="square" rtlCol="0">
            <a:spAutoFit/>
          </a:bodyPr>
          <a:lstStyle/>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a:p>
        </p:txBody>
      </p:sp>
      <p:pic>
        <p:nvPicPr>
          <p:cNvPr id="17" name="Picture 16" descr="Screen Shot 2019-10-03 at 2.37.32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65420" y="3429000"/>
            <a:ext cx="2337913" cy="2833158"/>
          </a:xfrm>
          <a:prstGeom prst="rect">
            <a:avLst/>
          </a:prstGeom>
        </p:spPr>
      </p:pic>
      <p:sp>
        <p:nvSpPr>
          <p:cNvPr id="18" name="TextBox 17"/>
          <p:cNvSpPr txBox="1"/>
          <p:nvPr/>
        </p:nvSpPr>
        <p:spPr>
          <a:xfrm>
            <a:off x="3886200" y="3505200"/>
            <a:ext cx="2335036" cy="1295400"/>
          </a:xfrm>
          <a:prstGeom prst="rect">
            <a:avLst/>
          </a:prstGeom>
          <a:solidFill>
            <a:schemeClr val="accent6">
              <a:lumMod val="60000"/>
              <a:lumOff val="40000"/>
              <a:alpha val="39000"/>
            </a:schemeClr>
          </a:solidFill>
        </p:spPr>
        <p:txBody>
          <a:bodyPr wrap="square" rtlCol="0">
            <a:spAutoFit/>
          </a:bodyPr>
          <a:lstStyle/>
          <a:p>
            <a:endParaRPr lang="en-US" sz="800" dirty="0"/>
          </a:p>
        </p:txBody>
      </p:sp>
      <p:pic>
        <p:nvPicPr>
          <p:cNvPr id="20" name="Picture 19" descr="Screen Shot 2019-10-03 at 2.37.32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01287" y="3491442"/>
            <a:ext cx="2337913" cy="2833158"/>
          </a:xfrm>
          <a:prstGeom prst="rect">
            <a:avLst/>
          </a:prstGeom>
        </p:spPr>
      </p:pic>
      <p:sp>
        <p:nvSpPr>
          <p:cNvPr id="22" name="TextBox 21"/>
          <p:cNvSpPr txBox="1"/>
          <p:nvPr/>
        </p:nvSpPr>
        <p:spPr>
          <a:xfrm>
            <a:off x="6629400" y="5029200"/>
            <a:ext cx="2149435" cy="1323439"/>
          </a:xfrm>
          <a:prstGeom prst="rect">
            <a:avLst/>
          </a:prstGeom>
          <a:solidFill>
            <a:schemeClr val="accent3">
              <a:lumMod val="60000"/>
              <a:lumOff val="40000"/>
              <a:alpha val="41000"/>
            </a:schemeClr>
          </a:solidFill>
        </p:spPr>
        <p:txBody>
          <a:bodyPr wrap="square" rtlCol="0">
            <a:spAutoFit/>
          </a:bodyPr>
          <a:lstStyle/>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p:txBody>
      </p:sp>
      <p:sp>
        <p:nvSpPr>
          <p:cNvPr id="23" name="TextBox 10"/>
          <p:cNvSpPr txBox="1">
            <a:spLocks noChangeArrowheads="1"/>
          </p:cNvSpPr>
          <p:nvPr/>
        </p:nvSpPr>
        <p:spPr bwMode="auto">
          <a:xfrm>
            <a:off x="381000" y="466725"/>
            <a:ext cx="6477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800" dirty="0" smtClean="0">
                <a:latin typeface="Calibri" charset="0"/>
              </a:rPr>
              <a:t>What</a:t>
            </a:r>
            <a:r>
              <a:rPr lang="ja-JP" altLang="en-US" sz="2800" dirty="0" smtClean="0">
                <a:latin typeface="Calibri" charset="0"/>
              </a:rPr>
              <a:t>’</a:t>
            </a:r>
            <a:r>
              <a:rPr lang="en-US" sz="2800" dirty="0" smtClean="0">
                <a:latin typeface="Calibri" charset="0"/>
              </a:rPr>
              <a:t>s </a:t>
            </a:r>
            <a:r>
              <a:rPr lang="en-US" sz="2800" dirty="0">
                <a:latin typeface="Calibri" charset="0"/>
              </a:rPr>
              <a:t>My Formula?</a:t>
            </a:r>
          </a:p>
        </p:txBody>
      </p:sp>
      <p:sp>
        <p:nvSpPr>
          <p:cNvPr id="24" name="Rectangle 5"/>
          <p:cNvSpPr>
            <a:spLocks noChangeArrowheads="1"/>
          </p:cNvSpPr>
          <p:nvPr/>
        </p:nvSpPr>
        <p:spPr bwMode="auto">
          <a:xfrm>
            <a:off x="1143000" y="1143000"/>
            <a:ext cx="18212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dirty="0" smtClean="0">
                <a:solidFill>
                  <a:srgbClr val="FF0000"/>
                </a:solidFill>
              </a:rPr>
              <a:t>DUE Today:</a:t>
            </a:r>
            <a:endParaRPr lang="en-US" dirty="0">
              <a:solidFill>
                <a:srgbClr val="FF0000"/>
              </a:solidFill>
            </a:endParaRPr>
          </a:p>
        </p:txBody>
      </p:sp>
    </p:spTree>
    <p:extLst>
      <p:ext uri="{BB962C8B-B14F-4D97-AF65-F5344CB8AC3E}">
        <p14:creationId xmlns:p14="http://schemas.microsoft.com/office/powerpoint/2010/main" val="80274660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5"/>
          <p:cNvSpPr txBox="1">
            <a:spLocks noChangeArrowheads="1"/>
          </p:cNvSpPr>
          <p:nvPr/>
        </p:nvSpPr>
        <p:spPr bwMode="auto">
          <a:xfrm>
            <a:off x="1431925" y="5357813"/>
            <a:ext cx="184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2000">
              <a:solidFill>
                <a:schemeClr val="bg2"/>
              </a:solidFill>
              <a:latin typeface="Helvetica" charset="0"/>
            </a:endParaRPr>
          </a:p>
        </p:txBody>
      </p:sp>
      <p:sp>
        <p:nvSpPr>
          <p:cNvPr id="35843" name="Text Box 7"/>
          <p:cNvSpPr txBox="1">
            <a:spLocks noChangeArrowheads="1"/>
          </p:cNvSpPr>
          <p:nvPr/>
        </p:nvSpPr>
        <p:spPr bwMode="auto">
          <a:xfrm>
            <a:off x="3124200" y="311150"/>
            <a:ext cx="4332288"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2000">
                <a:solidFill>
                  <a:srgbClr val="000000"/>
                </a:solidFill>
                <a:latin typeface="Helvetica" charset="0"/>
              </a:rPr>
              <a:t>Molar Comparisons of Analgesics</a:t>
            </a:r>
          </a:p>
          <a:p>
            <a:pPr algn="ctr" eaLnBrk="1" hangingPunct="1"/>
            <a:r>
              <a:rPr lang="en-US" sz="2000">
                <a:solidFill>
                  <a:srgbClr val="000000"/>
                </a:solidFill>
                <a:latin typeface="Helvetica" charset="0"/>
              </a:rPr>
              <a:t>Calculate Moles : Doses</a:t>
            </a:r>
            <a:r>
              <a:rPr lang="en-US" sz="2800">
                <a:solidFill>
                  <a:srgbClr val="000000"/>
                </a:solidFill>
                <a:latin typeface="Helvetica" charset="0"/>
              </a:rPr>
              <a:t> </a:t>
            </a:r>
            <a:r>
              <a:rPr lang="en-US" sz="1800">
                <a:solidFill>
                  <a:srgbClr val="000000"/>
                </a:solidFill>
                <a:latin typeface="Helvetica" charset="0"/>
              </a:rPr>
              <a:t>(mmol/dose)</a:t>
            </a:r>
          </a:p>
        </p:txBody>
      </p:sp>
      <p:sp>
        <p:nvSpPr>
          <p:cNvPr id="35844" name="Text Box 7">
            <a:hlinkClick r:id="rId2"/>
          </p:cNvPr>
          <p:cNvSpPr txBox="1">
            <a:spLocks noChangeArrowheads="1"/>
          </p:cNvSpPr>
          <p:nvPr/>
        </p:nvSpPr>
        <p:spPr bwMode="auto">
          <a:xfrm>
            <a:off x="143499" y="2234386"/>
            <a:ext cx="3304460"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endParaRPr lang="en-US" sz="2800" dirty="0">
              <a:latin typeface="Helvetica" charset="0"/>
            </a:endParaRPr>
          </a:p>
          <a:p>
            <a:pPr algn="ctr" eaLnBrk="1" hangingPunct="1"/>
            <a:r>
              <a:rPr lang="en-US" sz="2800" dirty="0">
                <a:latin typeface="Calibri" charset="0"/>
              </a:rPr>
              <a:t>What</a:t>
            </a:r>
            <a:r>
              <a:rPr lang="ja-JP" altLang="en-US" sz="2800" dirty="0">
                <a:latin typeface="Calibri" charset="0"/>
              </a:rPr>
              <a:t>’</a:t>
            </a:r>
            <a:r>
              <a:rPr lang="en-US" sz="2800" dirty="0">
                <a:latin typeface="Calibri" charset="0"/>
              </a:rPr>
              <a:t>s My Formula?</a:t>
            </a:r>
          </a:p>
          <a:p>
            <a:pPr algn="ctr" eaLnBrk="1" hangingPunct="1"/>
            <a:endParaRPr lang="en-US" sz="2800" i="1" dirty="0" smtClean="0">
              <a:latin typeface="Helvetica" charset="0"/>
            </a:endParaRPr>
          </a:p>
          <a:p>
            <a:pPr algn="ctr" eaLnBrk="1" hangingPunct="1"/>
            <a:r>
              <a:rPr lang="en-US" sz="2800" i="1" dirty="0" smtClean="0">
                <a:latin typeface="Helvetica" charset="0"/>
              </a:rPr>
              <a:t>Post </a:t>
            </a:r>
            <a:r>
              <a:rPr lang="en-US" sz="2800" i="1" dirty="0">
                <a:latin typeface="Helvetica" charset="0"/>
              </a:rPr>
              <a:t>Lab:</a:t>
            </a:r>
          </a:p>
          <a:p>
            <a:pPr algn="ctr" eaLnBrk="1" hangingPunct="1"/>
            <a:r>
              <a:rPr lang="en-US" sz="2000" i="1" dirty="0" smtClean="0">
                <a:solidFill>
                  <a:srgbClr val="FF0000"/>
                </a:solidFill>
                <a:latin typeface="Helvetica" charset="0"/>
              </a:rPr>
              <a:t>Must submit Individually</a:t>
            </a:r>
          </a:p>
          <a:p>
            <a:pPr algn="ctr" eaLnBrk="1" hangingPunct="1"/>
            <a:r>
              <a:rPr lang="en-US" sz="2000" i="1" dirty="0" smtClean="0">
                <a:solidFill>
                  <a:srgbClr val="FF0000"/>
                </a:solidFill>
                <a:latin typeface="Helvetica" charset="0"/>
              </a:rPr>
              <a:t>From calendar link</a:t>
            </a:r>
          </a:p>
          <a:p>
            <a:pPr algn="ctr" eaLnBrk="1" hangingPunct="1"/>
            <a:endParaRPr lang="en-US" sz="2000" i="1" dirty="0">
              <a:solidFill>
                <a:srgbClr val="FF0000"/>
              </a:solidFill>
              <a:latin typeface="Helvetica" charset="0"/>
            </a:endParaRPr>
          </a:p>
          <a:p>
            <a:pPr algn="ctr" eaLnBrk="1" hangingPunct="1"/>
            <a:r>
              <a:rPr lang="en-US" sz="2000" i="1" dirty="0" smtClean="0">
                <a:solidFill>
                  <a:srgbClr val="FF0000"/>
                </a:solidFill>
                <a:latin typeface="Helvetica" charset="0"/>
              </a:rPr>
              <a:t>DUE Friday</a:t>
            </a:r>
            <a:endParaRPr lang="en-US" sz="2000" dirty="0">
              <a:solidFill>
                <a:srgbClr val="FF0000"/>
              </a:solidFill>
              <a:latin typeface="Helvetica" charset="0"/>
            </a:endParaRPr>
          </a:p>
        </p:txBody>
      </p:sp>
      <p:sp>
        <p:nvSpPr>
          <p:cNvPr id="35847" name="TextBox 10"/>
          <p:cNvSpPr txBox="1">
            <a:spLocks noChangeArrowheads="1"/>
          </p:cNvSpPr>
          <p:nvPr/>
        </p:nvSpPr>
        <p:spPr bwMode="auto">
          <a:xfrm>
            <a:off x="7456488" y="4038600"/>
            <a:ext cx="1219200" cy="3381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600"/>
          </a:p>
        </p:txBody>
      </p:sp>
      <p:pic>
        <p:nvPicPr>
          <p:cNvPr id="2" name="Picture 1" descr="Screen Shot 2019-03-15 at 1.22.06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15957" y="1295400"/>
            <a:ext cx="3594443" cy="5181600"/>
          </a:xfrm>
          <a:prstGeom prst="rect">
            <a:avLst/>
          </a:prstGeom>
          <a:ln>
            <a:solidFill>
              <a:srgbClr val="008000"/>
            </a:solidFill>
          </a:ln>
        </p:spPr>
      </p:pic>
    </p:spTree>
    <p:extLst>
      <p:ext uri="{BB962C8B-B14F-4D97-AF65-F5344CB8AC3E}">
        <p14:creationId xmlns:p14="http://schemas.microsoft.com/office/powerpoint/2010/main" val="342185432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471515" y="5874603"/>
            <a:ext cx="2739151" cy="830997"/>
          </a:xfrm>
          <a:prstGeom prst="rect">
            <a:avLst/>
          </a:prstGeom>
        </p:spPr>
        <p:txBody>
          <a:bodyPr wrap="none">
            <a:spAutoFit/>
          </a:bodyPr>
          <a:lstStyle/>
          <a:p>
            <a:pPr algn="ctr"/>
            <a:r>
              <a:rPr lang="en-US" dirty="0" smtClean="0">
                <a:solidFill>
                  <a:srgbClr val="FF0000"/>
                </a:solidFill>
                <a:effectLst>
                  <a:outerShdw blurRad="38100" dist="38100" dir="2700000" algn="tl">
                    <a:srgbClr val="DDDDDD"/>
                  </a:outerShdw>
                </a:effectLst>
              </a:rPr>
              <a:t>Turn</a:t>
            </a:r>
            <a:r>
              <a:rPr lang="en-US" dirty="0">
                <a:solidFill>
                  <a:srgbClr val="FF0000"/>
                </a:solidFill>
                <a:effectLst>
                  <a:outerShdw blurRad="38100" dist="38100" dir="2700000" algn="tl">
                    <a:srgbClr val="DDDDDD"/>
                  </a:outerShdw>
                </a:effectLst>
              </a:rPr>
              <a:t>-in </a:t>
            </a:r>
            <a:r>
              <a:rPr lang="en-US" dirty="0" smtClean="0">
                <a:solidFill>
                  <a:srgbClr val="FF0000"/>
                </a:solidFill>
                <a:effectLst>
                  <a:outerShdw blurRad="38100" dist="38100" dir="2700000" algn="tl">
                    <a:srgbClr val="DDDDDD"/>
                  </a:outerShdw>
                </a:effectLst>
              </a:rPr>
              <a:t>individually</a:t>
            </a:r>
            <a:endParaRPr lang="en-US" dirty="0">
              <a:solidFill>
                <a:srgbClr val="FF0000"/>
              </a:solidFill>
              <a:effectLst>
                <a:outerShdw blurRad="38100" dist="38100" dir="2700000" algn="tl">
                  <a:srgbClr val="DDDDDD"/>
                </a:outerShdw>
              </a:effectLst>
            </a:endParaRPr>
          </a:p>
          <a:p>
            <a:pPr algn="ctr"/>
            <a:r>
              <a:rPr lang="en-US" dirty="0" smtClean="0">
                <a:solidFill>
                  <a:srgbClr val="FF0000"/>
                </a:solidFill>
                <a:effectLst>
                  <a:outerShdw blurRad="38100" dist="38100" dir="2700000" algn="tl">
                    <a:srgbClr val="DDDDDD"/>
                  </a:outerShdw>
                </a:effectLst>
              </a:rPr>
              <a:t>Due 23-Oct</a:t>
            </a:r>
            <a:endParaRPr lang="en-US" dirty="0"/>
          </a:p>
        </p:txBody>
      </p:sp>
      <p:sp>
        <p:nvSpPr>
          <p:cNvPr id="23557" name="TextBox 6"/>
          <p:cNvSpPr txBox="1">
            <a:spLocks noChangeArrowheads="1"/>
          </p:cNvSpPr>
          <p:nvPr/>
        </p:nvSpPr>
        <p:spPr bwMode="auto">
          <a:xfrm>
            <a:off x="5867400" y="1295400"/>
            <a:ext cx="1371600"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i="1">
                <a:solidFill>
                  <a:schemeClr val="tx2"/>
                </a:solidFill>
                <a:latin typeface="Helvetica" charset="0"/>
                <a:ea typeface="ＭＳ Ｐゴシック" charset="0"/>
                <a:cs typeface="ＭＳ Ｐゴシック" charset="0"/>
              </a:defRPr>
            </a:lvl1pPr>
            <a:lvl2pPr marL="37931725" indent="-37474525">
              <a:defRPr sz="2400" i="1">
                <a:solidFill>
                  <a:schemeClr val="tx2"/>
                </a:solidFill>
                <a:latin typeface="Helvetica" charset="0"/>
                <a:ea typeface="ＭＳ Ｐゴシック" charset="0"/>
              </a:defRPr>
            </a:lvl2pPr>
            <a:lvl3pPr>
              <a:defRPr sz="2400" i="1">
                <a:solidFill>
                  <a:schemeClr val="tx2"/>
                </a:solidFill>
                <a:latin typeface="Helvetica" charset="0"/>
                <a:ea typeface="ＭＳ Ｐゴシック" charset="0"/>
              </a:defRPr>
            </a:lvl3pPr>
            <a:lvl4pPr>
              <a:defRPr sz="2400" i="1">
                <a:solidFill>
                  <a:schemeClr val="tx2"/>
                </a:solidFill>
                <a:latin typeface="Helvetica" charset="0"/>
                <a:ea typeface="ＭＳ Ｐゴシック" charset="0"/>
              </a:defRPr>
            </a:lvl4pPr>
            <a:lvl5pPr>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endParaRPr lang="en-US"/>
          </a:p>
        </p:txBody>
      </p:sp>
      <p:sp>
        <p:nvSpPr>
          <p:cNvPr id="23558" name="Rectangle 3"/>
          <p:cNvSpPr>
            <a:spLocks noChangeArrowheads="1"/>
          </p:cNvSpPr>
          <p:nvPr/>
        </p:nvSpPr>
        <p:spPr bwMode="auto">
          <a:xfrm>
            <a:off x="381000" y="147638"/>
            <a:ext cx="8763000"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3200" dirty="0"/>
              <a:t>Molecular Modeling </a:t>
            </a:r>
            <a:br>
              <a:rPr lang="en-US" sz="3200" dirty="0"/>
            </a:br>
            <a:r>
              <a:rPr lang="en-US" dirty="0" smtClean="0"/>
              <a:t>(Collaborative Effort / Individual Report Forms)</a:t>
            </a:r>
            <a:endParaRPr lang="en-US" dirty="0"/>
          </a:p>
          <a:p>
            <a:pPr algn="ctr"/>
            <a:r>
              <a:rPr lang="en-US" sz="2000" dirty="0"/>
              <a:t>Report Form (</a:t>
            </a:r>
            <a:r>
              <a:rPr lang="en-US" sz="1800" i="1" dirty="0" smtClean="0"/>
              <a:t>Replaces Molecular </a:t>
            </a:r>
            <a:r>
              <a:rPr lang="en-US" sz="1800" i="1" dirty="0"/>
              <a:t>Model Lab pp. </a:t>
            </a:r>
            <a:r>
              <a:rPr lang="en-US" sz="1800" i="1" dirty="0" smtClean="0"/>
              <a:t>102-104</a:t>
            </a:r>
            <a:r>
              <a:rPr lang="en-US" sz="2000" dirty="0" smtClean="0"/>
              <a:t>)</a:t>
            </a:r>
            <a:r>
              <a:rPr lang="en-US" dirty="0"/>
              <a:t/>
            </a:r>
            <a:br>
              <a:rPr lang="en-US" dirty="0"/>
            </a:br>
            <a:endParaRPr lang="en-US" dirty="0"/>
          </a:p>
        </p:txBody>
      </p:sp>
      <p:pic>
        <p:nvPicPr>
          <p:cNvPr id="2" name="Picture 1" descr="Screen Shot 2019-10-10 at 2.08.16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8164" y="2057400"/>
            <a:ext cx="4883536" cy="3810000"/>
          </a:xfrm>
          <a:prstGeom prst="rect">
            <a:avLst/>
          </a:prstGeom>
        </p:spPr>
      </p:pic>
      <p:pic>
        <p:nvPicPr>
          <p:cNvPr id="10" name="Picture 4" descr="Screen Shot 2016-03-05 at 10.41.25 AM.png"/>
          <p:cNvPicPr>
            <a:picLocks noChangeAspect="1"/>
          </p:cNvPicPr>
          <p:nvPr/>
        </p:nvPicPr>
        <p:blipFill>
          <a:blip r:embed="rId4">
            <a:alphaModFix amt="24000"/>
            <a:extLst>
              <a:ext uri="{28A0092B-C50C-407E-A947-70E740481C1C}">
                <a14:useLocalDpi xmlns:a14="http://schemas.microsoft.com/office/drawing/2010/main" val="0"/>
              </a:ext>
            </a:extLst>
          </a:blip>
          <a:srcRect/>
          <a:stretch>
            <a:fillRect/>
          </a:stretch>
        </p:blipFill>
        <p:spPr bwMode="auto">
          <a:xfrm>
            <a:off x="1600200" y="2070100"/>
            <a:ext cx="6477000" cy="3810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alpha val="24001"/>
                  </a:srgbClr>
                </a:solidFill>
              </a14:hiddenFill>
            </a:ext>
          </a:extLst>
        </p:spPr>
      </p:pic>
      <p:sp>
        <p:nvSpPr>
          <p:cNvPr id="11" name="Rectangle 9">
            <a:hlinkClick r:id="rId5"/>
          </p:cNvPr>
          <p:cNvSpPr>
            <a:spLocks noChangeArrowheads="1"/>
          </p:cNvSpPr>
          <p:nvPr/>
        </p:nvSpPr>
        <p:spPr bwMode="auto">
          <a:xfrm>
            <a:off x="-152400" y="5029200"/>
            <a:ext cx="9144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600" dirty="0"/>
              <a:t>http://</a:t>
            </a:r>
            <a:r>
              <a:rPr lang="en-US" sz="1600" dirty="0" err="1"/>
              <a:t>chemconnections.org</a:t>
            </a:r>
            <a:r>
              <a:rPr lang="en-US" sz="1600" dirty="0"/>
              <a:t>/general/chem108/Molecular%20Modeling-intro%20%26%20table%202019f.pdf</a:t>
            </a:r>
          </a:p>
        </p:txBody>
      </p:sp>
      <p:sp>
        <p:nvSpPr>
          <p:cNvPr id="3" name="Rectangle 2"/>
          <p:cNvSpPr/>
          <p:nvPr/>
        </p:nvSpPr>
        <p:spPr>
          <a:xfrm>
            <a:off x="127000" y="1447800"/>
            <a:ext cx="8864600" cy="584776"/>
          </a:xfrm>
          <a:prstGeom prst="rect">
            <a:avLst/>
          </a:prstGeom>
        </p:spPr>
        <p:txBody>
          <a:bodyPr wrap="square">
            <a:spAutoFit/>
          </a:bodyPr>
          <a:lstStyle/>
          <a:p>
            <a:pPr algn="ctr"/>
            <a:r>
              <a:rPr lang="en-US" sz="1600" dirty="0"/>
              <a:t>http://</a:t>
            </a:r>
            <a:r>
              <a:rPr lang="en-US" sz="1600" dirty="0" err="1"/>
              <a:t>chemconnections.org</a:t>
            </a:r>
            <a:r>
              <a:rPr lang="en-US" sz="1600" dirty="0"/>
              <a:t>/general/chem108/Chemistry%20108%20Molecular%20Modeling%20Form%20Fall%202019.pdf</a:t>
            </a:r>
          </a:p>
        </p:txBody>
      </p:sp>
    </p:spTree>
    <p:extLst>
      <p:ext uri="{BB962C8B-B14F-4D97-AF65-F5344CB8AC3E}">
        <p14:creationId xmlns:p14="http://schemas.microsoft.com/office/powerpoint/2010/main" val="101863909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p:cNvSpPr txBox="1">
            <a:spLocks noChangeArrowheads="1"/>
          </p:cNvSpPr>
          <p:nvPr/>
        </p:nvSpPr>
        <p:spPr bwMode="auto">
          <a:xfrm>
            <a:off x="1828800" y="2362200"/>
            <a:ext cx="5410200" cy="1524000"/>
          </a:xfrm>
          <a:prstGeom prst="rect">
            <a:avLst/>
          </a:prstGeom>
          <a:noFill/>
          <a:ln w="12700">
            <a:noFill/>
            <a:miter lim="800000"/>
            <a:headEnd/>
            <a:tailEnd/>
          </a:ln>
          <a:effectLst/>
        </p:spPr>
        <p:txBody>
          <a:bodyPr lIns="90487" tIns="44450" rIns="90487" bIns="44450" anchor="ct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r>
              <a:rPr lang="en-US" b="1" i="1" dirty="0">
                <a:solidFill>
                  <a:srgbClr val="FF0000"/>
                </a:solidFill>
                <a:effectLst>
                  <a:outerShdw blurRad="38100" dist="38100" dir="2700000" algn="tl">
                    <a:srgbClr val="DDDDDD"/>
                  </a:outerShdw>
                </a:effectLst>
              </a:rPr>
              <a:t>QUIZZES</a:t>
            </a:r>
          </a:p>
          <a:p>
            <a:pPr algn="ctr"/>
            <a:endParaRPr lang="en-US" i="1" dirty="0" smtClean="0">
              <a:solidFill>
                <a:srgbClr val="450045"/>
              </a:solidFill>
              <a:effectLst>
                <a:outerShdw blurRad="38100" dist="38100" dir="2700000" algn="tl">
                  <a:srgbClr val="DDDDDD"/>
                </a:outerShdw>
              </a:effectLst>
            </a:endParaRPr>
          </a:p>
          <a:p>
            <a:pPr algn="ctr"/>
            <a:r>
              <a:rPr lang="en-US" i="1" dirty="0" smtClean="0">
                <a:solidFill>
                  <a:srgbClr val="450045"/>
                </a:solidFill>
                <a:effectLst>
                  <a:outerShdw blurRad="38100" dist="38100" dir="2700000" algn="tl">
                    <a:srgbClr val="DDDDDD"/>
                  </a:outerShdw>
                </a:effectLst>
              </a:rPr>
              <a:t>Moles </a:t>
            </a:r>
            <a:r>
              <a:rPr lang="en-US" i="1" dirty="0">
                <a:solidFill>
                  <a:srgbClr val="450045"/>
                </a:solidFill>
                <a:effectLst>
                  <a:outerShdw blurRad="38100" dist="38100" dir="2700000" algn="tl">
                    <a:srgbClr val="DDDDDD"/>
                  </a:outerShdw>
                </a:effectLst>
              </a:rPr>
              <a:t>/ Molar Mass</a:t>
            </a:r>
          </a:p>
          <a:p>
            <a:pPr algn="ctr"/>
            <a:r>
              <a:rPr lang="en-US" i="1" dirty="0" smtClean="0">
                <a:solidFill>
                  <a:srgbClr val="450045"/>
                </a:solidFill>
                <a:effectLst>
                  <a:outerShdw blurRad="38100" dist="38100" dir="2700000" algn="tl">
                    <a:srgbClr val="DDDDDD"/>
                  </a:outerShdw>
                </a:effectLst>
              </a:rPr>
              <a:t>&amp;</a:t>
            </a:r>
            <a:endParaRPr lang="en-US" i="1" dirty="0">
              <a:solidFill>
                <a:srgbClr val="450045"/>
              </a:solidFill>
              <a:effectLst>
                <a:outerShdw blurRad="38100" dist="38100" dir="2700000" algn="tl">
                  <a:srgbClr val="DDDDDD"/>
                </a:outerShdw>
              </a:effectLst>
            </a:endParaRPr>
          </a:p>
          <a:p>
            <a:pPr algn="ctr"/>
            <a:r>
              <a:rPr lang="en-US" i="1" dirty="0">
                <a:solidFill>
                  <a:srgbClr val="450045"/>
                </a:solidFill>
                <a:effectLst>
                  <a:outerShdw blurRad="38100" dist="38100" dir="2700000" algn="tl">
                    <a:srgbClr val="DDDDDD"/>
                  </a:outerShdw>
                </a:effectLst>
              </a:rPr>
              <a:t>Molecular </a:t>
            </a:r>
            <a:r>
              <a:rPr lang="en-US" i="1" dirty="0" smtClean="0">
                <a:solidFill>
                  <a:srgbClr val="450045"/>
                </a:solidFill>
                <a:effectLst>
                  <a:outerShdw blurRad="38100" dist="38100" dir="2700000" algn="tl">
                    <a:srgbClr val="DDDDDD"/>
                  </a:outerShdw>
                </a:effectLst>
              </a:rPr>
              <a:t>Formulas</a:t>
            </a:r>
          </a:p>
          <a:p>
            <a:pPr algn="ctr"/>
            <a:r>
              <a:rPr lang="en-US" sz="1400" i="1" dirty="0" smtClean="0">
                <a:solidFill>
                  <a:srgbClr val="450045"/>
                </a:solidFill>
                <a:effectLst>
                  <a:outerShdw blurRad="38100" dist="38100" dir="2700000" algn="tl">
                    <a:srgbClr val="DDDDDD"/>
                  </a:outerShdw>
                </a:effectLst>
              </a:rPr>
              <a:t>_________</a:t>
            </a:r>
            <a:r>
              <a:rPr lang="en-US" sz="1400" i="1" dirty="0">
                <a:solidFill>
                  <a:srgbClr val="450045"/>
                </a:solidFill>
                <a:effectLst>
                  <a:outerShdw blurRad="38100" dist="38100" dir="2700000" algn="tl">
                    <a:srgbClr val="DDDDDD"/>
                  </a:outerShdw>
                </a:effectLst>
              </a:rPr>
              <a:t/>
            </a:r>
            <a:br>
              <a:rPr lang="en-US" sz="1400" i="1" dirty="0">
                <a:solidFill>
                  <a:srgbClr val="450045"/>
                </a:solidFill>
                <a:effectLst>
                  <a:outerShdw blurRad="38100" dist="38100" dir="2700000" algn="tl">
                    <a:srgbClr val="DDDDDD"/>
                  </a:outerShdw>
                </a:effectLst>
              </a:rPr>
            </a:br>
            <a:r>
              <a:rPr lang="en-US" i="1" dirty="0" smtClean="0">
                <a:solidFill>
                  <a:srgbClr val="450045"/>
                </a:solidFill>
                <a:effectLst>
                  <a:outerShdw blurRad="38100" dist="38100" dir="2700000" algn="tl">
                    <a:srgbClr val="DDDDDD"/>
                  </a:outerShdw>
                </a:effectLst>
              </a:rPr>
              <a:t>and</a:t>
            </a:r>
            <a:endParaRPr lang="en-US" dirty="0">
              <a:solidFill>
                <a:srgbClr val="450045"/>
              </a:solidFill>
              <a:effectLst>
                <a:outerShdw blurRad="38100" dist="38100" dir="2700000" algn="tl">
                  <a:srgbClr val="DDDDDD"/>
                </a:outerShdw>
              </a:effectLst>
            </a:endParaRPr>
          </a:p>
          <a:p>
            <a:pPr algn="ctr"/>
            <a:r>
              <a:rPr lang="en-US" i="1" dirty="0" smtClean="0">
                <a:solidFill>
                  <a:srgbClr val="450045"/>
                </a:solidFill>
                <a:effectLst>
                  <a:outerShdw blurRad="38100" dist="38100" dir="2700000" algn="tl">
                    <a:srgbClr val="DDDDDD"/>
                  </a:outerShdw>
                </a:effectLst>
              </a:rPr>
              <a:t>Molecular Shapes</a:t>
            </a:r>
            <a:endParaRPr lang="en-US" i="1" dirty="0">
              <a:solidFill>
                <a:srgbClr val="450045"/>
              </a:solidFill>
              <a:effectLst>
                <a:outerShdw blurRad="38100" dist="38100" dir="2700000" algn="tl">
                  <a:srgbClr val="DDDDDD"/>
                </a:outerShdw>
              </a:effectLst>
            </a:endParaRPr>
          </a:p>
        </p:txBody>
      </p:sp>
      <p:pic>
        <p:nvPicPr>
          <p:cNvPr id="3" name="Picture 2" descr="Screen Shot 2018-10-11 at 2.27.17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1447800"/>
            <a:ext cx="3011022" cy="4572000"/>
          </a:xfrm>
          <a:prstGeom prst="rect">
            <a:avLst/>
          </a:prstGeom>
          <a:ln>
            <a:solidFill>
              <a:srgbClr val="008000"/>
            </a:solidFill>
          </a:ln>
        </p:spPr>
      </p:pic>
      <p:pic>
        <p:nvPicPr>
          <p:cNvPr id="7" name="Picture 5" descr="Screen Shot 2018-03-21 at 10.43.49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943600" y="1524000"/>
            <a:ext cx="3022600" cy="44196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0" name="TextBox 2"/>
          <p:cNvSpPr txBox="1">
            <a:spLocks noChangeArrowheads="1"/>
          </p:cNvSpPr>
          <p:nvPr/>
        </p:nvSpPr>
        <p:spPr bwMode="auto">
          <a:xfrm>
            <a:off x="1044575" y="5951538"/>
            <a:ext cx="710882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r>
              <a:rPr lang="en-US" i="1" dirty="0">
                <a:solidFill>
                  <a:srgbClr val="FF0000"/>
                </a:solidFill>
              </a:rPr>
              <a:t>Submit individually on-line</a:t>
            </a:r>
          </a:p>
          <a:p>
            <a:pPr algn="ctr"/>
            <a:r>
              <a:rPr lang="en-US" i="1" dirty="0" smtClean="0">
                <a:solidFill>
                  <a:srgbClr val="FF0000"/>
                </a:solidFill>
              </a:rPr>
              <a:t>Refer to Calendar &amp; Resources pages for links</a:t>
            </a:r>
            <a:endParaRPr lang="en-US" i="1" dirty="0">
              <a:solidFill>
                <a:srgbClr val="FF0000"/>
              </a:solidFill>
            </a:endParaRPr>
          </a:p>
        </p:txBody>
      </p:sp>
      <p:sp>
        <p:nvSpPr>
          <p:cNvPr id="13" name="TextBox 12"/>
          <p:cNvSpPr txBox="1"/>
          <p:nvPr/>
        </p:nvSpPr>
        <p:spPr>
          <a:xfrm>
            <a:off x="3436969" y="4495800"/>
            <a:ext cx="2209800" cy="1015663"/>
          </a:xfrm>
          <a:prstGeom prst="rect">
            <a:avLst/>
          </a:prstGeom>
          <a:noFill/>
        </p:spPr>
        <p:txBody>
          <a:bodyPr wrap="square" rtlCol="0">
            <a:spAutoFit/>
          </a:bodyPr>
          <a:lstStyle/>
          <a:p>
            <a:pPr algn="ctr"/>
            <a:r>
              <a:rPr lang="en-US" sz="2000" dirty="0" smtClean="0"/>
              <a:t>Both Quizzes</a:t>
            </a:r>
          </a:p>
          <a:p>
            <a:pPr algn="ctr"/>
            <a:r>
              <a:rPr lang="en-US" sz="2000" dirty="0" smtClean="0">
                <a:solidFill>
                  <a:srgbClr val="FF0000"/>
                </a:solidFill>
              </a:rPr>
              <a:t>DUE:</a:t>
            </a:r>
          </a:p>
          <a:p>
            <a:pPr algn="ctr"/>
            <a:r>
              <a:rPr lang="en-US" sz="2000" dirty="0" smtClean="0">
                <a:solidFill>
                  <a:srgbClr val="FF0000"/>
                </a:solidFill>
              </a:rPr>
              <a:t>25-Oct</a:t>
            </a:r>
            <a:endParaRPr lang="en-US" sz="2000" dirty="0">
              <a:solidFill>
                <a:srgbClr val="FF0000"/>
              </a:solidFill>
            </a:endParaRPr>
          </a:p>
        </p:txBody>
      </p:sp>
    </p:spTree>
    <p:extLst>
      <p:ext uri="{BB962C8B-B14F-4D97-AF65-F5344CB8AC3E}">
        <p14:creationId xmlns:p14="http://schemas.microsoft.com/office/powerpoint/2010/main" val="1091639750"/>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p:cNvSpPr>
            <a:spLocks noGrp="1" noChangeArrowheads="1"/>
          </p:cNvSpPr>
          <p:nvPr>
            <p:ph type="title"/>
          </p:nvPr>
        </p:nvSpPr>
        <p:spPr>
          <a:xfrm>
            <a:off x="457200" y="-228600"/>
            <a:ext cx="8229600" cy="1143000"/>
          </a:xfrm>
        </p:spPr>
        <p:txBody>
          <a:bodyPr/>
          <a:lstStyle/>
          <a:p>
            <a:pPr eaLnBrk="1" hangingPunct="1"/>
            <a:r>
              <a:rPr lang="en-US" dirty="0">
                <a:latin typeface="Calibri" charset="0"/>
                <a:ea typeface="ＭＳ Ｐゴシック" charset="0"/>
                <a:cs typeface="ＭＳ Ｐゴシック" charset="0"/>
              </a:rPr>
              <a:t>Chemical </a:t>
            </a:r>
            <a:r>
              <a:rPr lang="en-US" dirty="0" smtClean="0">
                <a:latin typeface="Calibri" charset="0"/>
                <a:ea typeface="ＭＳ Ｐゴシック" charset="0"/>
                <a:cs typeface="ＭＳ Ｐゴシック" charset="0"/>
              </a:rPr>
              <a:t>Reactions I &amp; II</a:t>
            </a:r>
            <a:endParaRPr lang="en-US" dirty="0">
              <a:latin typeface="Calibri" charset="0"/>
              <a:ea typeface="ＭＳ Ｐゴシック" charset="0"/>
              <a:cs typeface="ＭＳ Ｐゴシック" charset="0"/>
            </a:endParaRPr>
          </a:p>
        </p:txBody>
      </p:sp>
      <p:sp>
        <p:nvSpPr>
          <p:cNvPr id="37892" name="Rectangle 3"/>
          <p:cNvSpPr>
            <a:spLocks noGrp="1" noChangeArrowheads="1"/>
          </p:cNvSpPr>
          <p:nvPr>
            <p:ph idx="1"/>
          </p:nvPr>
        </p:nvSpPr>
        <p:spPr>
          <a:xfrm>
            <a:off x="1752600" y="1524000"/>
            <a:ext cx="8229600" cy="4525963"/>
          </a:xfrm>
        </p:spPr>
        <p:txBody>
          <a:bodyPr/>
          <a:lstStyle/>
          <a:p>
            <a:pPr eaLnBrk="1" hangingPunct="1">
              <a:buFont typeface="Monotype Sorts" charset="0"/>
              <a:buChar char=""/>
            </a:pPr>
            <a:r>
              <a:rPr lang="en-US" dirty="0">
                <a:latin typeface="Calibri" charset="0"/>
                <a:ea typeface="ＭＳ Ｐゴシック" charset="0"/>
                <a:cs typeface="ＭＳ Ｐゴシック" charset="0"/>
              </a:rPr>
              <a:t>Combination (Synthesis)</a:t>
            </a:r>
          </a:p>
          <a:p>
            <a:pPr eaLnBrk="1" hangingPunct="1">
              <a:buFont typeface="Monotype Sorts" charset="0"/>
              <a:buChar char=""/>
            </a:pPr>
            <a:r>
              <a:rPr lang="en-US" dirty="0">
                <a:latin typeface="Calibri" charset="0"/>
                <a:ea typeface="ＭＳ Ｐゴシック" charset="0"/>
                <a:cs typeface="ＭＳ Ｐゴシック" charset="0"/>
              </a:rPr>
              <a:t>Decomposition</a:t>
            </a:r>
          </a:p>
          <a:p>
            <a:pPr eaLnBrk="1" hangingPunct="1">
              <a:buFont typeface="Monotype Sorts" charset="0"/>
              <a:buChar char=""/>
            </a:pPr>
            <a:r>
              <a:rPr lang="en-US" dirty="0">
                <a:latin typeface="Calibri" charset="0"/>
                <a:ea typeface="ＭＳ Ｐゴシック" charset="0"/>
                <a:cs typeface="ＭＳ Ｐゴシック" charset="0"/>
              </a:rPr>
              <a:t>Single Displacement</a:t>
            </a:r>
          </a:p>
          <a:p>
            <a:pPr eaLnBrk="1" hangingPunct="1">
              <a:buFont typeface="Monotype Sorts" charset="0"/>
              <a:buChar char=""/>
            </a:pPr>
            <a:r>
              <a:rPr lang="en-US" dirty="0">
                <a:latin typeface="Calibri" charset="0"/>
                <a:ea typeface="ＭＳ Ｐゴシック" charset="0"/>
                <a:cs typeface="ＭＳ Ｐゴシック" charset="0"/>
              </a:rPr>
              <a:t>Double Displacement</a:t>
            </a:r>
          </a:p>
          <a:p>
            <a:pPr eaLnBrk="1" hangingPunct="1">
              <a:buFont typeface="Monotype Sorts" charset="0"/>
              <a:buChar char=""/>
            </a:pPr>
            <a:r>
              <a:rPr lang="en-US" dirty="0" smtClean="0">
                <a:latin typeface="Calibri" charset="0"/>
                <a:ea typeface="ＭＳ Ｐゴシック" charset="0"/>
                <a:cs typeface="ＭＳ Ｐゴシック" charset="0"/>
              </a:rPr>
              <a:t>Biological </a:t>
            </a:r>
            <a:r>
              <a:rPr lang="en-US" dirty="0">
                <a:latin typeface="Calibri" charset="0"/>
                <a:ea typeface="ＭＳ Ｐゴシック" charset="0"/>
                <a:cs typeface="ＭＳ Ｐゴシック" charset="0"/>
              </a:rPr>
              <a:t>Reactions: Enzyme </a:t>
            </a:r>
            <a:r>
              <a:rPr lang="en-US" dirty="0" smtClean="0">
                <a:latin typeface="Calibri" charset="0"/>
                <a:ea typeface="ＭＳ Ｐゴシック" charset="0"/>
                <a:cs typeface="ＭＳ Ｐゴシック" charset="0"/>
              </a:rPr>
              <a:t>Catalysts</a:t>
            </a:r>
          </a:p>
          <a:p>
            <a:pPr eaLnBrk="1" hangingPunct="1">
              <a:buFont typeface="Monotype Sorts" charset="0"/>
              <a:buChar char=""/>
            </a:pPr>
            <a:r>
              <a:rPr lang="en-US" sz="3200" b="1" dirty="0" smtClean="0">
                <a:solidFill>
                  <a:srgbClr val="FF0000"/>
                </a:solidFill>
                <a:latin typeface="Calibri" charset="0"/>
                <a:ea typeface="ＭＳ Ｐゴシック" charset="0"/>
                <a:cs typeface="ＭＳ Ｐゴシック" charset="0"/>
              </a:rPr>
              <a:t>Fermentation pg. 62</a:t>
            </a:r>
            <a:endParaRPr lang="en-US" b="1" dirty="0">
              <a:solidFill>
                <a:srgbClr val="FF0000"/>
              </a:solidFill>
              <a:latin typeface="Calibri" charset="0"/>
              <a:ea typeface="ＭＳ Ｐゴシック" charset="0"/>
              <a:cs typeface="ＭＳ Ｐゴシック" charset="0"/>
            </a:endParaRPr>
          </a:p>
          <a:p>
            <a:pPr eaLnBrk="1" hangingPunct="1">
              <a:buFont typeface="Monotype Sorts" charset="0"/>
              <a:buChar char=""/>
            </a:pPr>
            <a:r>
              <a:rPr lang="en-US" dirty="0">
                <a:latin typeface="Calibri" charset="0"/>
                <a:ea typeface="ＭＳ Ｐゴシック" charset="0"/>
                <a:cs typeface="ＭＳ Ｐゴシック" charset="0"/>
              </a:rPr>
              <a:t>Combustion: Oxidation-Reduction</a:t>
            </a:r>
          </a:p>
          <a:p>
            <a:pPr marL="0" indent="0" eaLnBrk="1" hangingPunct="1">
              <a:buNone/>
            </a:pPr>
            <a:endParaRPr lang="en-US" sz="3200" b="1" dirty="0">
              <a:solidFill>
                <a:srgbClr val="FF0000"/>
              </a:solidFill>
              <a:latin typeface="Calibri" charset="0"/>
              <a:ea typeface="ＭＳ Ｐゴシック" charset="0"/>
              <a:cs typeface="ＭＳ Ｐゴシック" charset="0"/>
            </a:endParaRPr>
          </a:p>
        </p:txBody>
      </p:sp>
      <p:graphicFrame>
        <p:nvGraphicFramePr>
          <p:cNvPr id="37890" name="Object 2"/>
          <p:cNvGraphicFramePr>
            <a:graphicFrameLocks/>
          </p:cNvGraphicFramePr>
          <p:nvPr/>
        </p:nvGraphicFramePr>
        <p:xfrm>
          <a:off x="8191500" y="6015038"/>
          <a:ext cx="698500" cy="681037"/>
        </p:xfrm>
        <a:graphic>
          <a:graphicData uri="http://schemas.openxmlformats.org/presentationml/2006/ole">
            <mc:AlternateContent xmlns:mc="http://schemas.openxmlformats.org/markup-compatibility/2006">
              <mc:Choice xmlns:v="urn:schemas-microsoft-com:vml" Requires="v">
                <p:oleObj spid="_x0000_s49226" name="Microsoft ClipArt Gallery" r:id="rId6" imgW="1574800" imgH="1612900" progId="">
                  <p:embed/>
                </p:oleObj>
              </mc:Choice>
              <mc:Fallback>
                <p:oleObj name="Microsoft ClipArt Gallery" r:id="rId6" imgW="1574800" imgH="1612900" progId="">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191500" y="6015038"/>
                        <a:ext cx="698500" cy="681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pic>
        <p:nvPicPr>
          <p:cNvPr id="37893"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9600" y="5181600"/>
            <a:ext cx="603250" cy="1514475"/>
          </a:xfrm>
          <a:prstGeom prst="rect">
            <a:avLst/>
          </a:prstGeom>
          <a:noFill/>
          <a:ln w="9525">
            <a:solidFill>
              <a:srgbClr val="008000"/>
            </a:solidFill>
            <a:miter lim="800000"/>
            <a:headEnd/>
            <a:tailEnd/>
          </a:ln>
          <a:extLst>
            <a:ext uri="{909E8E84-426E-40dd-AFC4-6F175D3DCCD1}">
              <a14:hiddenFill xmlns:a14="http://schemas.microsoft.com/office/drawing/2010/main">
                <a:solidFill>
                  <a:srgbClr val="FFFFFF"/>
                </a:solidFill>
              </a14:hiddenFill>
            </a:ext>
          </a:extLst>
        </p:spPr>
      </p:pic>
      <p:sp>
        <p:nvSpPr>
          <p:cNvPr id="37894" name="Rectangle 5"/>
          <p:cNvSpPr>
            <a:spLocks noChangeArrowheads="1"/>
          </p:cNvSpPr>
          <p:nvPr/>
        </p:nvSpPr>
        <p:spPr bwMode="auto">
          <a:xfrm>
            <a:off x="1676400" y="6305550"/>
            <a:ext cx="5410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000" i="1">
                <a:hlinkClick r:id="rId9"/>
              </a:rPr>
              <a:t>http://www.piney.com/BabNinkasi.html</a:t>
            </a:r>
            <a:r>
              <a:rPr lang="en-US" sz="2000"/>
              <a:t>) </a:t>
            </a:r>
          </a:p>
        </p:txBody>
      </p:sp>
      <p:sp>
        <p:nvSpPr>
          <p:cNvPr id="37895" name="TextBox 6"/>
          <p:cNvSpPr txBox="1">
            <a:spLocks noChangeArrowheads="1"/>
          </p:cNvSpPr>
          <p:nvPr/>
        </p:nvSpPr>
        <p:spPr bwMode="auto">
          <a:xfrm>
            <a:off x="1905000" y="3581400"/>
            <a:ext cx="4800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t>_________________________</a:t>
            </a:r>
          </a:p>
        </p:txBody>
      </p:sp>
      <p:sp>
        <p:nvSpPr>
          <p:cNvPr id="37897" name="Rectangle 5"/>
          <p:cNvSpPr>
            <a:spLocks noChangeArrowheads="1"/>
          </p:cNvSpPr>
          <p:nvPr/>
        </p:nvSpPr>
        <p:spPr bwMode="auto">
          <a:xfrm>
            <a:off x="3352800" y="990600"/>
            <a:ext cx="1910900"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200" dirty="0" smtClean="0">
                <a:solidFill>
                  <a:srgbClr val="FF0000"/>
                </a:solidFill>
              </a:rPr>
              <a:t>Do Today</a:t>
            </a:r>
            <a:endParaRPr lang="en-US" sz="3200" dirty="0">
              <a:solidFill>
                <a:srgbClr val="FF0000"/>
              </a:solidFill>
            </a:endParaRPr>
          </a:p>
        </p:txBody>
      </p:sp>
      <p:sp>
        <p:nvSpPr>
          <p:cNvPr id="2" name="Rectangle 1"/>
          <p:cNvSpPr/>
          <p:nvPr/>
        </p:nvSpPr>
        <p:spPr>
          <a:xfrm>
            <a:off x="-457200" y="2362200"/>
            <a:ext cx="2284601" cy="584776"/>
          </a:xfrm>
          <a:prstGeom prst="rect">
            <a:avLst/>
          </a:prstGeom>
        </p:spPr>
        <p:txBody>
          <a:bodyPr wrap="square">
            <a:spAutoFit/>
          </a:bodyPr>
          <a:lstStyle/>
          <a:p>
            <a:pPr lvl="1" eaLnBrk="1" hangingPunct="1">
              <a:buFont typeface="Arial" charset="0"/>
              <a:buNone/>
            </a:pPr>
            <a:r>
              <a:rPr lang="en-US" sz="3200" b="1" dirty="0" smtClean="0">
                <a:solidFill>
                  <a:srgbClr val="FF0000"/>
                </a:solidFill>
                <a:latin typeface="Calibri" charset="0"/>
              </a:rPr>
              <a:t>pp. 44-45</a:t>
            </a:r>
          </a:p>
        </p:txBody>
      </p:sp>
      <p:pic>
        <p:nvPicPr>
          <p:cNvPr id="11" name="4StrokeEngine_Ortho_3D_Small.gif" descr="/Users/ronrusay/Desktop/Powerpoint &amp; Movies/Movies/4StrokeEngine_Ortho_3D_Small.gif">
            <a:hlinkClick r:id="" action="ppaction://media"/>
          </p:cNvPr>
          <p:cNvPicPr>
            <a:picLocks noChangeAspect="1" noChangeArrowheads="1"/>
          </p:cNvPicPr>
          <p:nvPr>
            <a:videoFile r:link="rId3"/>
            <p:extLst>
              <p:ext uri="{DAA4B4D4-6D71-4841-9C94-3DE7FCFB9230}">
                <p14:media xmlns:p14="http://schemas.microsoft.com/office/powerpoint/2010/main" r:link="rId2"/>
              </p:ext>
            </p:extLst>
          </p:nvPr>
        </p:nvPicPr>
        <p:blipFill>
          <a:blip r:embed="rId10">
            <a:extLst>
              <a:ext uri="{28A0092B-C50C-407E-A947-70E740481C1C}">
                <a14:useLocalDpi xmlns:a14="http://schemas.microsoft.com/office/drawing/2010/main" val="0"/>
              </a:ext>
            </a:extLst>
          </a:blip>
          <a:srcRect/>
          <a:stretch>
            <a:fillRect/>
          </a:stretch>
        </p:blipFill>
        <p:spPr bwMode="auto">
          <a:xfrm>
            <a:off x="6667500" y="1079213"/>
            <a:ext cx="21717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8"/>
          <p:cNvSpPr>
            <a:spLocks noChangeArrowheads="1"/>
          </p:cNvSpPr>
          <p:nvPr/>
        </p:nvSpPr>
        <p:spPr bwMode="auto">
          <a:xfrm>
            <a:off x="1295400" y="685800"/>
            <a:ext cx="78486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000" dirty="0" smtClean="0">
                <a:solidFill>
                  <a:srgbClr val="FF0000"/>
                </a:solidFill>
              </a:rPr>
              <a:t>With your selected</a:t>
            </a:r>
            <a:r>
              <a:rPr lang="en-US" sz="2000" dirty="0" smtClean="0">
                <a:solidFill>
                  <a:srgbClr val="FF0000"/>
                </a:solidFill>
              </a:rPr>
              <a:t> </a:t>
            </a:r>
            <a:r>
              <a:rPr lang="en-US" sz="2000" dirty="0" smtClean="0">
                <a:solidFill>
                  <a:srgbClr val="FF0000"/>
                </a:solidFill>
              </a:rPr>
              <a:t>partner</a:t>
            </a:r>
            <a:r>
              <a:rPr lang="en-US" sz="2000" dirty="0">
                <a:solidFill>
                  <a:srgbClr val="FF0000"/>
                </a:solidFill>
              </a:rPr>
              <a:t>; Lab Manual pp.44-</a:t>
            </a:r>
            <a:r>
              <a:rPr lang="en-US" sz="2000" dirty="0" smtClean="0">
                <a:solidFill>
                  <a:srgbClr val="FF0000"/>
                </a:solidFill>
              </a:rPr>
              <a:t>45. &amp; pg. 62 </a:t>
            </a:r>
            <a:r>
              <a:rPr lang="en-US" sz="2000" dirty="0">
                <a:solidFill>
                  <a:srgbClr val="FF0000"/>
                </a:solidFill>
              </a:rPr>
              <a:t/>
            </a:r>
            <a:br>
              <a:rPr lang="en-US" sz="2000" dirty="0">
                <a:solidFill>
                  <a:srgbClr val="FF0000"/>
                </a:solidFill>
              </a:rPr>
            </a:br>
            <a:endParaRPr lang="en-US" sz="2000" dirty="0"/>
          </a:p>
        </p:txBody>
      </p:sp>
    </p:spTree>
    <p:extLst>
      <p:ext uri="{BB962C8B-B14F-4D97-AF65-F5344CB8AC3E}">
        <p14:creationId xmlns:p14="http://schemas.microsoft.com/office/powerpoint/2010/main" val="193600427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000"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1"/>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1"/>
                                        </p:tgtEl>
                                      </p:cBhvr>
                                    </p:cmd>
                                  </p:childTnLst>
                                </p:cTn>
                              </p:par>
                            </p:childTnLst>
                          </p:cTn>
                        </p:par>
                      </p:childTnLst>
                    </p:cTn>
                  </p:par>
                </p:childTnLst>
              </p:cTn>
              <p:nextCondLst>
                <p:cond evt="onClick" delay="0">
                  <p:tgtEl>
                    <p:spTgt spid="11"/>
                  </p:tgtEl>
                </p:cond>
              </p:nextCondLst>
            </p:seq>
            <p:video>
              <p:cMediaNode>
                <p:cTn id="12" repeatCount="indefinite" fill="hold" display="0">
                  <p:stCondLst>
                    <p:cond delay="indefinite"/>
                  </p:stCondLst>
                  <p:endCondLst>
                    <p:cond evt="onNext" delay="0">
                      <p:tgtEl>
                        <p:sldTgt/>
                      </p:tgtEl>
                    </p:cond>
                    <p:cond evt="onPrev" delay="0">
                      <p:tgtEl>
                        <p:sldTgt/>
                      </p:tgtEl>
                    </p:cond>
                  </p:endCondLst>
                </p:cTn>
                <p:tgtEl>
                  <p:spTgt spid="11"/>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838200" y="228600"/>
            <a:ext cx="8077200" cy="1162050"/>
          </a:xfrm>
          <a:noFill/>
        </p:spPr>
        <p:txBody>
          <a:bodyPr/>
          <a:lstStyle/>
          <a:p>
            <a:pPr eaLnBrk="1" hangingPunct="1"/>
            <a:r>
              <a:rPr lang="en-US" sz="3600" dirty="0" smtClean="0">
                <a:latin typeface="Calibri" charset="0"/>
                <a:ea typeface="ＭＳ Ｐゴシック" charset="0"/>
                <a:cs typeface="ＭＳ Ｐゴシック" charset="0"/>
              </a:rPr>
              <a:t>Chemical Reactions I (Biological Reaction)</a:t>
            </a:r>
            <a:r>
              <a:rPr lang="en-US" dirty="0">
                <a:latin typeface="Calibri" charset="0"/>
                <a:ea typeface="ＭＳ Ｐゴシック" charset="0"/>
                <a:cs typeface="ＭＳ Ｐゴシック" charset="0"/>
              </a:rPr>
              <a:t/>
            </a:r>
            <a:br>
              <a:rPr lang="en-US" dirty="0">
                <a:latin typeface="Calibri" charset="0"/>
                <a:ea typeface="ＭＳ Ｐゴシック" charset="0"/>
                <a:cs typeface="ＭＳ Ｐゴシック" charset="0"/>
              </a:rPr>
            </a:br>
            <a:r>
              <a:rPr lang="en-US" sz="3600" i="1" dirty="0">
                <a:latin typeface="Calibri" charset="0"/>
                <a:ea typeface="ＭＳ Ｐゴシック" charset="0"/>
                <a:cs typeface="ＭＳ Ｐゴシック" charset="0"/>
              </a:rPr>
              <a:t>B</a:t>
            </a:r>
            <a:r>
              <a:rPr lang="en-US" sz="3600" i="1" dirty="0" smtClean="0">
                <a:latin typeface="Calibri" charset="0"/>
                <a:ea typeface="ＭＳ Ｐゴシック" charset="0"/>
                <a:cs typeface="ＭＳ Ｐゴシック" charset="0"/>
              </a:rPr>
              <a:t>akers’ yeast fermentation</a:t>
            </a:r>
            <a:endParaRPr lang="en-US" sz="3600" i="1" dirty="0">
              <a:latin typeface="Calibri" charset="0"/>
              <a:ea typeface="ＭＳ Ｐゴシック" charset="0"/>
              <a:cs typeface="ＭＳ Ｐゴシック" charset="0"/>
            </a:endParaRPr>
          </a:p>
        </p:txBody>
      </p:sp>
      <p:pic>
        <p:nvPicPr>
          <p:cNvPr id="39939" name="Content Placeholder 8" descr="Screen Shot 2017-09-26 at 8.54.12 PM.png"/>
          <p:cNvPicPr>
            <a:picLocks noGrp="1" noChangeAspect="1"/>
          </p:cNvPicPr>
          <p:nvPr>
            <p:ph idx="1"/>
          </p:nvPr>
        </p:nvPicPr>
        <p:blipFill>
          <a:blip r:embed="rId3">
            <a:extLst>
              <a:ext uri="{28A0092B-C50C-407E-A947-70E740481C1C}">
                <a14:useLocalDpi xmlns:a14="http://schemas.microsoft.com/office/drawing/2010/main" val="0"/>
              </a:ext>
            </a:extLst>
          </a:blip>
          <a:srcRect t="-9302" b="-9302"/>
          <a:stretch>
            <a:fillRect/>
          </a:stretch>
        </p:blipFill>
        <p:spPr>
          <a:xfrm>
            <a:off x="1143000" y="2133600"/>
            <a:ext cx="7086600" cy="3751263"/>
          </a:xfrm>
        </p:spPr>
      </p:pic>
      <p:pic>
        <p:nvPicPr>
          <p:cNvPr id="3994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1143000"/>
            <a:ext cx="723900" cy="1819275"/>
          </a:xfrm>
          <a:prstGeom prst="rect">
            <a:avLst/>
          </a:prstGeom>
          <a:noFill/>
          <a:ln w="9525">
            <a:solidFill>
              <a:srgbClr val="008000"/>
            </a:solidFill>
            <a:miter lim="800000"/>
            <a:headEnd/>
            <a:tailEnd/>
          </a:ln>
          <a:extLst>
            <a:ext uri="{909E8E84-426E-40dd-AFC4-6F175D3DCCD1}">
              <a14:hiddenFill xmlns:a14="http://schemas.microsoft.com/office/drawing/2010/main">
                <a:solidFill>
                  <a:srgbClr val="FFFFFF"/>
                </a:solidFill>
              </a14:hiddenFill>
            </a:ext>
          </a:extLst>
        </p:spPr>
      </p:pic>
      <p:sp>
        <p:nvSpPr>
          <p:cNvPr id="39941" name="Rectangle 5"/>
          <p:cNvSpPr>
            <a:spLocks noChangeArrowheads="1"/>
          </p:cNvSpPr>
          <p:nvPr/>
        </p:nvSpPr>
        <p:spPr bwMode="auto">
          <a:xfrm>
            <a:off x="1752600" y="6172200"/>
            <a:ext cx="5410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000" i="1">
                <a:hlinkClick r:id="rId5"/>
              </a:rPr>
              <a:t>http://www.piney.com/BabNinkasi.html</a:t>
            </a:r>
            <a:r>
              <a:rPr lang="en-US" sz="2000"/>
              <a:t> </a:t>
            </a:r>
          </a:p>
        </p:txBody>
      </p:sp>
      <p:pic>
        <p:nvPicPr>
          <p:cNvPr id="39942" name="Picture 9" descr="Screen Shot 2017-09-26 at 8.58.22 PM.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962400" y="1752600"/>
            <a:ext cx="1397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3" name="Rectangle 10">
            <a:hlinkClick r:id="rId7"/>
          </p:cNvPr>
          <p:cNvSpPr>
            <a:spLocks noChangeArrowheads="1"/>
          </p:cNvSpPr>
          <p:nvPr/>
        </p:nvSpPr>
        <p:spPr bwMode="auto">
          <a:xfrm>
            <a:off x="1371600" y="5562600"/>
            <a:ext cx="6629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000" i="1" dirty="0"/>
              <a:t>https://</a:t>
            </a:r>
            <a:r>
              <a:rPr lang="en-US" sz="2000" i="1" dirty="0" err="1"/>
              <a:t>www.youtube.com</a:t>
            </a:r>
            <a:r>
              <a:rPr lang="en-US" sz="2000" i="1" dirty="0"/>
              <a:t>/</a:t>
            </a:r>
            <a:r>
              <a:rPr lang="en-US" sz="2000" i="1" dirty="0" err="1"/>
              <a:t>watch?v</a:t>
            </a:r>
            <a:r>
              <a:rPr lang="en-US" sz="2000" i="1" dirty="0"/>
              <a:t>=vW99JEaDApY</a:t>
            </a:r>
          </a:p>
        </p:txBody>
      </p:sp>
      <p:pic>
        <p:nvPicPr>
          <p:cNvPr id="39944" name="Picture 12" descr="Screen Shot 2017-09-26 at 9.15.20 PM.pn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429000" y="4487863"/>
            <a:ext cx="2438400" cy="1074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4114800" y="2362200"/>
            <a:ext cx="1549400" cy="400110"/>
          </a:xfrm>
          <a:prstGeom prst="rect">
            <a:avLst/>
          </a:prstGeom>
          <a:noFill/>
        </p:spPr>
        <p:txBody>
          <a:bodyPr wrap="square" rtlCol="0">
            <a:spAutoFit/>
          </a:bodyPr>
          <a:lstStyle/>
          <a:p>
            <a:r>
              <a:rPr lang="en-US" sz="2000" b="1" i="1" u="sng" dirty="0" err="1" smtClean="0">
                <a:solidFill>
                  <a:srgbClr val="FF6600"/>
                </a:solidFill>
              </a:rPr>
              <a:t>zymase</a:t>
            </a:r>
            <a:endParaRPr lang="en-US" sz="2000" b="1" i="1" u="sng" dirty="0">
              <a:solidFill>
                <a:srgbClr val="FF6600"/>
              </a:solidFill>
            </a:endParaRPr>
          </a:p>
        </p:txBody>
      </p:sp>
    </p:spTree>
    <p:extLst>
      <p:ext uri="{BB962C8B-B14F-4D97-AF65-F5344CB8AC3E}">
        <p14:creationId xmlns:p14="http://schemas.microsoft.com/office/powerpoint/2010/main" val="55745200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1" descr="Screen Shot 2016-03-05 at 5.08.05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1104666"/>
            <a:ext cx="3759200" cy="2629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47" name="Rectangle 2"/>
          <p:cNvSpPr txBox="1">
            <a:spLocks noChangeArrowheads="1"/>
          </p:cNvSpPr>
          <p:nvPr/>
        </p:nvSpPr>
        <p:spPr bwMode="auto">
          <a:xfrm>
            <a:off x="0" y="-76200"/>
            <a:ext cx="9144000" cy="1219200"/>
          </a:xfrm>
          <a:prstGeom prst="rect">
            <a:avLst/>
          </a:prstGeom>
          <a:noFill/>
          <a:ln w="12700">
            <a:noFill/>
            <a:miter lim="800000"/>
            <a:headEnd/>
            <a:tailEnd/>
          </a:ln>
        </p:spPr>
        <p:txBody>
          <a:bodyPr lIns="90487" tIns="44450" rIns="90487" bIns="4445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4400" dirty="0">
                <a:latin typeface="Calibri" charset="0"/>
              </a:rPr>
              <a:t>Amino </a:t>
            </a:r>
            <a:r>
              <a:rPr lang="en-US" sz="4400" dirty="0" smtClean="0">
                <a:latin typeface="Calibri" charset="0"/>
              </a:rPr>
              <a:t>Acids &amp; Enzymes</a:t>
            </a:r>
            <a:endParaRPr lang="en-US" sz="4400" dirty="0">
              <a:latin typeface="Calibri" charset="0"/>
            </a:endParaRPr>
          </a:p>
          <a:p>
            <a:pPr algn="ctr" eaLnBrk="1" hangingPunct="1"/>
            <a:r>
              <a:rPr lang="en-US" sz="3200" dirty="0" smtClean="0">
                <a:latin typeface="Calibri" charset="0"/>
              </a:rPr>
              <a:t>Pre-set Legos </a:t>
            </a:r>
            <a:r>
              <a:rPr lang="en-US" sz="3200" dirty="0">
                <a:latin typeface="Calibri" charset="0"/>
              </a:rPr>
              <a:t>of Chemical </a:t>
            </a:r>
            <a:r>
              <a:rPr lang="en-US" sz="3200" dirty="0" smtClean="0">
                <a:latin typeface="Calibri" charset="0"/>
              </a:rPr>
              <a:t>Biology &amp; Bio-catalysis</a:t>
            </a:r>
            <a:endParaRPr lang="en-US" sz="3200" dirty="0">
              <a:latin typeface="Calibri" charset="0"/>
            </a:endParaRPr>
          </a:p>
        </p:txBody>
      </p:sp>
      <p:sp>
        <p:nvSpPr>
          <p:cNvPr id="49156" name="Rectangle 12"/>
          <p:cNvSpPr>
            <a:spLocks noChangeArrowheads="1"/>
          </p:cNvSpPr>
          <p:nvPr/>
        </p:nvSpPr>
        <p:spPr bwMode="auto">
          <a:xfrm>
            <a:off x="885825" y="1143000"/>
            <a:ext cx="73914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000" dirty="0"/>
              <a:t>Amino acids contain </a:t>
            </a:r>
            <a:r>
              <a:rPr lang="en-US" sz="20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carbon</a:t>
            </a:r>
            <a:r>
              <a:rPr lang="en-US" sz="2000" b="1" dirty="0"/>
              <a:t>, </a:t>
            </a:r>
            <a:r>
              <a:rPr lang="en-US" sz="20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hydrogen</a:t>
            </a:r>
            <a:r>
              <a:rPr lang="en-US" sz="2000" b="1" dirty="0"/>
              <a:t>, </a:t>
            </a:r>
            <a:r>
              <a:rPr lang="en-US" sz="2000" b="1" dirty="0">
                <a:solidFill>
                  <a:srgbClr val="FF0000"/>
                </a:solidFill>
              </a:rPr>
              <a:t>oxygen</a:t>
            </a:r>
            <a:r>
              <a:rPr lang="en-US" sz="2000" b="1" dirty="0"/>
              <a:t>, and </a:t>
            </a:r>
            <a:r>
              <a:rPr lang="en-US" sz="2000" b="1" dirty="0">
                <a:solidFill>
                  <a:srgbClr val="3366FF"/>
                </a:solidFill>
              </a:rPr>
              <a:t>nitrogen</a:t>
            </a:r>
            <a:r>
              <a:rPr lang="en-US" sz="2000" dirty="0"/>
              <a:t>, which resemble the following shapes &amp; structural components</a:t>
            </a:r>
          </a:p>
        </p:txBody>
      </p:sp>
      <p:sp>
        <p:nvSpPr>
          <p:cNvPr id="49157" name="Rectangle 13"/>
          <p:cNvSpPr>
            <a:spLocks noChangeArrowheads="1"/>
          </p:cNvSpPr>
          <p:nvPr/>
        </p:nvSpPr>
        <p:spPr bwMode="auto">
          <a:xfrm>
            <a:off x="457201" y="3276600"/>
            <a:ext cx="8458200"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buFont typeface="Arial" charset="0"/>
              <a:buChar char="•"/>
            </a:pPr>
            <a:r>
              <a:rPr lang="en-US" sz="2000" dirty="0"/>
              <a:t>20 different amino acids are encoded </a:t>
            </a:r>
            <a:r>
              <a:rPr lang="en-US" sz="2000" dirty="0" smtClean="0"/>
              <a:t>in DNA providing a genetic </a:t>
            </a:r>
            <a:r>
              <a:rPr lang="en-US" sz="2000" dirty="0"/>
              <a:t>code</a:t>
            </a:r>
            <a:r>
              <a:rPr lang="en-US" sz="2000" dirty="0" smtClean="0"/>
              <a:t>, an archive representing specific sequences of amino acids, which are linked together forming a specific protein.</a:t>
            </a:r>
          </a:p>
          <a:p>
            <a:pPr>
              <a:buFont typeface="Arial" charset="0"/>
              <a:buChar char="•"/>
            </a:pPr>
            <a:endParaRPr lang="en-US" sz="1000" dirty="0"/>
          </a:p>
          <a:p>
            <a:pPr>
              <a:buFont typeface="Arial" charset="0"/>
              <a:buChar char="•"/>
            </a:pPr>
            <a:r>
              <a:rPr lang="en-US" sz="2000" dirty="0"/>
              <a:t>Hundreds of amino acids </a:t>
            </a:r>
            <a:r>
              <a:rPr lang="en-US" sz="2000" dirty="0" smtClean="0"/>
              <a:t>are linked </a:t>
            </a:r>
            <a:r>
              <a:rPr lang="en-US" sz="2000" dirty="0"/>
              <a:t>together </a:t>
            </a:r>
            <a:r>
              <a:rPr lang="en-US" sz="2000" dirty="0" smtClean="0"/>
              <a:t>through </a:t>
            </a:r>
            <a:r>
              <a:rPr lang="en-US" sz="2000" dirty="0"/>
              <a:t>amide (peptide) bonds to form </a:t>
            </a:r>
            <a:r>
              <a:rPr lang="en-US" sz="2000" dirty="0" smtClean="0"/>
              <a:t>these proteins, some of which, enzymes, provide </a:t>
            </a:r>
            <a:r>
              <a:rPr lang="en-US" sz="2000" dirty="0"/>
              <a:t>the </a:t>
            </a:r>
            <a:r>
              <a:rPr lang="en-US" sz="2000" dirty="0" smtClean="0"/>
              <a:t>catalytic basis </a:t>
            </a:r>
            <a:r>
              <a:rPr lang="en-US" sz="2000" dirty="0"/>
              <a:t>for the chemistry of life.</a:t>
            </a:r>
          </a:p>
          <a:p>
            <a:endParaRPr lang="en-US" sz="1000" dirty="0"/>
          </a:p>
          <a:p>
            <a:pPr>
              <a:buFont typeface="Arial" charset="0"/>
              <a:buChar char="•"/>
            </a:pPr>
            <a:r>
              <a:rPr lang="en-US" sz="2000" dirty="0"/>
              <a:t>There are less than 20,000 total proteins produced from humans</a:t>
            </a:r>
            <a:r>
              <a:rPr lang="ja-JP" altLang="en-US" sz="2000" dirty="0"/>
              <a:t>’</a:t>
            </a:r>
            <a:r>
              <a:rPr lang="en-US" sz="2000" dirty="0"/>
              <a:t> entire </a:t>
            </a:r>
            <a:r>
              <a:rPr lang="en-US" sz="2000" dirty="0" smtClean="0"/>
              <a:t>DNA genome</a:t>
            </a:r>
            <a:r>
              <a:rPr lang="en-US" sz="2000" dirty="0"/>
              <a:t>, each coded </a:t>
            </a:r>
            <a:r>
              <a:rPr lang="en-US" sz="2000" dirty="0" smtClean="0"/>
              <a:t>for by </a:t>
            </a:r>
            <a:r>
              <a:rPr lang="en-US" sz="2000" dirty="0"/>
              <a:t>a specific gene in DNA</a:t>
            </a:r>
            <a:r>
              <a:rPr lang="ja-JP" altLang="en-US" sz="2000" dirty="0"/>
              <a:t>’</a:t>
            </a:r>
            <a:r>
              <a:rPr lang="en-US" sz="2000" dirty="0"/>
              <a:t>s ~3 billion genetic bases.</a:t>
            </a:r>
          </a:p>
        </p:txBody>
      </p:sp>
    </p:spTree>
    <p:extLst>
      <p:ext uri="{BB962C8B-B14F-4D97-AF65-F5344CB8AC3E}">
        <p14:creationId xmlns:p14="http://schemas.microsoft.com/office/powerpoint/2010/main" val="1958929295"/>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Rectangle 2"/>
          <p:cNvSpPr txBox="1">
            <a:spLocks noChangeArrowheads="1"/>
          </p:cNvSpPr>
          <p:nvPr/>
        </p:nvSpPr>
        <p:spPr bwMode="auto">
          <a:xfrm>
            <a:off x="685800" y="514350"/>
            <a:ext cx="7772400" cy="11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4000" dirty="0">
                <a:latin typeface="Calibri" charset="0"/>
              </a:rPr>
              <a:t>Amino Acids       Proteins</a:t>
            </a:r>
          </a:p>
          <a:p>
            <a:pPr algn="ctr" eaLnBrk="1" hangingPunct="1"/>
            <a:r>
              <a:rPr lang="en-US" sz="4000" dirty="0" smtClean="0">
                <a:latin typeface="Calibri" charset="0"/>
              </a:rPr>
              <a:t>Enzymes: Indispensible </a:t>
            </a:r>
            <a:r>
              <a:rPr lang="en-US" sz="4000" dirty="0">
                <a:latin typeface="Calibri" charset="0"/>
              </a:rPr>
              <a:t>Biopolymers</a:t>
            </a:r>
          </a:p>
          <a:p>
            <a:pPr algn="ctr" eaLnBrk="1" hangingPunct="1"/>
            <a:r>
              <a:rPr lang="en-US" sz="3200" b="1" i="1" dirty="0" smtClean="0">
                <a:solidFill>
                  <a:srgbClr val="FF6600"/>
                </a:solidFill>
                <a:latin typeface="Calibri" charset="0"/>
              </a:rPr>
              <a:t>amylase</a:t>
            </a:r>
            <a:endParaRPr lang="en-US" sz="3200" b="1" i="1" dirty="0">
              <a:solidFill>
                <a:srgbClr val="FF6600"/>
              </a:solidFill>
              <a:latin typeface="Calibri" charset="0"/>
            </a:endParaRPr>
          </a:p>
        </p:txBody>
      </p:sp>
      <p:sp>
        <p:nvSpPr>
          <p:cNvPr id="51205" name="Rectangle 13"/>
          <p:cNvSpPr>
            <a:spLocks noChangeArrowheads="1"/>
          </p:cNvSpPr>
          <p:nvPr/>
        </p:nvSpPr>
        <p:spPr bwMode="auto">
          <a:xfrm>
            <a:off x="1286614" y="1828800"/>
            <a:ext cx="73914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800" dirty="0"/>
              <a:t>A</a:t>
            </a:r>
            <a:r>
              <a:rPr lang="en-US" sz="1800" dirty="0" smtClean="0"/>
              <a:t>mylase, </a:t>
            </a:r>
            <a:r>
              <a:rPr lang="en-US" sz="1800" dirty="0"/>
              <a:t>an </a:t>
            </a:r>
            <a:r>
              <a:rPr lang="en-US" sz="1800" dirty="0" smtClean="0"/>
              <a:t>enzyme, </a:t>
            </a:r>
            <a:r>
              <a:rPr lang="en-US" sz="1800" dirty="0"/>
              <a:t>which catalyzes a key reaction in </a:t>
            </a:r>
            <a:r>
              <a:rPr lang="en-US" sz="1800" dirty="0" smtClean="0"/>
              <a:t>converting starches found in barley and other grains to simpler sugars, which another enzyme, </a:t>
            </a:r>
            <a:r>
              <a:rPr lang="en-US" sz="1800" dirty="0" err="1" smtClean="0"/>
              <a:t>zymase</a:t>
            </a:r>
            <a:r>
              <a:rPr lang="en-US" sz="1800" dirty="0"/>
              <a:t>,</a:t>
            </a:r>
            <a:r>
              <a:rPr lang="en-US" sz="1800" dirty="0" smtClean="0"/>
              <a:t> ultimately converts to ethanol (alcohol).</a:t>
            </a:r>
            <a:endParaRPr lang="en-US" sz="1800" dirty="0"/>
          </a:p>
        </p:txBody>
      </p:sp>
      <p:cxnSp>
        <p:nvCxnSpPr>
          <p:cNvPr id="7" name="Straight Arrow Connector 6"/>
          <p:cNvCxnSpPr/>
          <p:nvPr/>
        </p:nvCxnSpPr>
        <p:spPr>
          <a:xfrm>
            <a:off x="4800600" y="304800"/>
            <a:ext cx="381000"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pic>
        <p:nvPicPr>
          <p:cNvPr id="51207" name="Picture 7" descr="Screen Shot 2017-10-03 at 7.25.56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4213" y="3048000"/>
            <a:ext cx="1527175" cy="323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Screen Shot 2018-10-18 at 3.50.57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71800" y="2819400"/>
            <a:ext cx="2831947" cy="3581400"/>
          </a:xfrm>
          <a:prstGeom prst="rect">
            <a:avLst/>
          </a:prstGeom>
        </p:spPr>
      </p:pic>
      <p:sp>
        <p:nvSpPr>
          <p:cNvPr id="3" name="Rectangle 2"/>
          <p:cNvSpPr/>
          <p:nvPr/>
        </p:nvSpPr>
        <p:spPr>
          <a:xfrm>
            <a:off x="5715000" y="4267200"/>
            <a:ext cx="4572000" cy="1015663"/>
          </a:xfrm>
          <a:prstGeom prst="rect">
            <a:avLst/>
          </a:prstGeom>
        </p:spPr>
        <p:txBody>
          <a:bodyPr>
            <a:spAutoFit/>
          </a:bodyPr>
          <a:lstStyle/>
          <a:p>
            <a:r>
              <a:rPr lang="en-US" sz="2000" dirty="0" smtClean="0"/>
              <a:t>Molar Mass: 44576 g/</a:t>
            </a:r>
            <a:r>
              <a:rPr lang="en-US" sz="2000" dirty="0" err="1" smtClean="0"/>
              <a:t>mol</a:t>
            </a:r>
            <a:r>
              <a:rPr lang="en-US" sz="2000" dirty="0" smtClean="0"/>
              <a:t> </a:t>
            </a:r>
            <a:endParaRPr lang="en-US" sz="2000" dirty="0"/>
          </a:p>
          <a:p>
            <a:r>
              <a:rPr lang="en-US" sz="2000" dirty="0" smtClean="0"/>
              <a:t>Atoms: </a:t>
            </a:r>
            <a:r>
              <a:rPr lang="en-US" sz="2000" dirty="0"/>
              <a:t>3148 </a:t>
            </a:r>
          </a:p>
          <a:p>
            <a:r>
              <a:rPr lang="en-US" sz="2000" dirty="0" smtClean="0"/>
              <a:t>Amino Acid Residues: </a:t>
            </a:r>
            <a:r>
              <a:rPr lang="en-US" sz="2000" dirty="0"/>
              <a:t>396</a:t>
            </a:r>
          </a:p>
        </p:txBody>
      </p:sp>
      <p:grpSp>
        <p:nvGrpSpPr>
          <p:cNvPr id="5" name="Group 4"/>
          <p:cNvGrpSpPr/>
          <p:nvPr/>
        </p:nvGrpSpPr>
        <p:grpSpPr>
          <a:xfrm>
            <a:off x="1338314" y="517330"/>
            <a:ext cx="6434086" cy="6264470"/>
            <a:chOff x="1338314" y="517330"/>
            <a:chExt cx="6434086" cy="6264470"/>
          </a:xfrm>
        </p:grpSpPr>
        <p:pic>
          <p:nvPicPr>
            <p:cNvPr id="8" name="Picture 7" descr="Screen Shot 2019-03-07 at 7.12.48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38314" y="517330"/>
              <a:ext cx="6434086" cy="6264470"/>
            </a:xfrm>
            <a:prstGeom prst="rect">
              <a:avLst/>
            </a:prstGeom>
            <a:ln>
              <a:solidFill>
                <a:schemeClr val="tx1"/>
              </a:solidFill>
            </a:ln>
          </p:spPr>
        </p:pic>
        <p:pic>
          <p:nvPicPr>
            <p:cNvPr id="4" name="Picture 3" descr="Screen Shot 2019-03-15 at 10.00.59 A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81400" y="2244436"/>
              <a:ext cx="2362200" cy="1717964"/>
            </a:xfrm>
            <a:prstGeom prst="rect">
              <a:avLst/>
            </a:prstGeom>
          </p:spPr>
        </p:pic>
      </p:grpSp>
    </p:spTree>
    <p:extLst>
      <p:ext uri="{BB962C8B-B14F-4D97-AF65-F5344CB8AC3E}">
        <p14:creationId xmlns:p14="http://schemas.microsoft.com/office/powerpoint/2010/main" val="248178811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5" descr="Screen Shot 2018-03-10 at 9.37.09 A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7200" y="304800"/>
            <a:ext cx="7493000" cy="422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7" name="Picture 6" descr="Screen Shot 2018-03-10 at 9.39.14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95600" y="4341813"/>
            <a:ext cx="2743200" cy="224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5335399" y="457200"/>
            <a:ext cx="1217801" cy="584776"/>
          </a:xfrm>
          <a:prstGeom prst="rect">
            <a:avLst/>
          </a:prstGeom>
        </p:spPr>
        <p:txBody>
          <a:bodyPr wrap="none">
            <a:spAutoFit/>
          </a:bodyPr>
          <a:lstStyle/>
          <a:p>
            <a:pPr lvl="1" eaLnBrk="1" hangingPunct="1">
              <a:buFont typeface="Arial" charset="0"/>
              <a:buNone/>
            </a:pPr>
            <a:r>
              <a:rPr lang="en-US" sz="3200" b="1" dirty="0">
                <a:solidFill>
                  <a:srgbClr val="FF0000"/>
                </a:solidFill>
                <a:latin typeface="Calibri" charset="0"/>
              </a:rPr>
              <a:t>pg. 62</a:t>
            </a:r>
          </a:p>
        </p:txBody>
      </p:sp>
      <p:sp>
        <p:nvSpPr>
          <p:cNvPr id="5" name="TextBox 4"/>
          <p:cNvSpPr txBox="1"/>
          <p:nvPr/>
        </p:nvSpPr>
        <p:spPr>
          <a:xfrm>
            <a:off x="3632200" y="3578423"/>
            <a:ext cx="1549400" cy="261610"/>
          </a:xfrm>
          <a:prstGeom prst="rect">
            <a:avLst/>
          </a:prstGeom>
          <a:noFill/>
        </p:spPr>
        <p:txBody>
          <a:bodyPr wrap="square" rtlCol="0">
            <a:spAutoFit/>
          </a:bodyPr>
          <a:lstStyle/>
          <a:p>
            <a:r>
              <a:rPr lang="en-US" sz="1100" b="1" i="1" u="sng" dirty="0" err="1" smtClean="0">
                <a:solidFill>
                  <a:srgbClr val="FF6600"/>
                </a:solidFill>
              </a:rPr>
              <a:t>zymase</a:t>
            </a:r>
            <a:endParaRPr lang="en-US" sz="1100" b="1" i="1" u="sng" dirty="0">
              <a:solidFill>
                <a:srgbClr val="FF6600"/>
              </a:solidFill>
            </a:endParaRPr>
          </a:p>
        </p:txBody>
      </p:sp>
    </p:spTree>
    <p:extLst>
      <p:ext uri="{BB962C8B-B14F-4D97-AF65-F5344CB8AC3E}">
        <p14:creationId xmlns:p14="http://schemas.microsoft.com/office/powerpoint/2010/main" val="939046269"/>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2"/>
          <p:cNvSpPr>
            <a:spLocks noGrp="1" noChangeArrowheads="1"/>
          </p:cNvSpPr>
          <p:nvPr>
            <p:ph type="title"/>
          </p:nvPr>
        </p:nvSpPr>
        <p:spPr/>
        <p:txBody>
          <a:bodyPr/>
          <a:lstStyle/>
          <a:p>
            <a:pPr eaLnBrk="1" hangingPunct="1"/>
            <a:r>
              <a:rPr lang="en-US" dirty="0">
                <a:latin typeface="Calibri" charset="0"/>
                <a:ea typeface="ＭＳ Ｐゴシック" charset="0"/>
                <a:cs typeface="ＭＳ Ｐゴシック" charset="0"/>
              </a:rPr>
              <a:t>Chemical </a:t>
            </a:r>
            <a:r>
              <a:rPr lang="en-US" dirty="0" smtClean="0">
                <a:latin typeface="Calibri" charset="0"/>
                <a:ea typeface="ＭＳ Ｐゴシック" charset="0"/>
                <a:cs typeface="ＭＳ Ｐゴシック" charset="0"/>
              </a:rPr>
              <a:t>Reactions I</a:t>
            </a:r>
            <a:endParaRPr lang="en-US" dirty="0">
              <a:latin typeface="Calibri" charset="0"/>
              <a:ea typeface="ＭＳ Ｐゴシック" charset="0"/>
              <a:cs typeface="ＭＳ Ｐゴシック" charset="0"/>
            </a:endParaRPr>
          </a:p>
        </p:txBody>
      </p:sp>
      <p:sp>
        <p:nvSpPr>
          <p:cNvPr id="43012" name="Rectangle 3"/>
          <p:cNvSpPr>
            <a:spLocks noGrp="1" noChangeArrowheads="1"/>
          </p:cNvSpPr>
          <p:nvPr>
            <p:ph idx="1"/>
          </p:nvPr>
        </p:nvSpPr>
        <p:spPr>
          <a:xfrm>
            <a:off x="1447800" y="1524000"/>
            <a:ext cx="8229600" cy="4525963"/>
          </a:xfrm>
        </p:spPr>
        <p:txBody>
          <a:bodyPr/>
          <a:lstStyle/>
          <a:p>
            <a:pPr eaLnBrk="1" hangingPunct="1">
              <a:buFont typeface="Monotype Sorts" charset="0"/>
              <a:buChar char=""/>
            </a:pPr>
            <a:r>
              <a:rPr lang="en-US" dirty="0">
                <a:latin typeface="Calibri" charset="0"/>
                <a:ea typeface="ＭＳ Ｐゴシック" charset="0"/>
                <a:cs typeface="ＭＳ Ｐゴシック" charset="0"/>
              </a:rPr>
              <a:t>Biological Reactions: Enzyme Catalysts</a:t>
            </a:r>
          </a:p>
          <a:p>
            <a:pPr lvl="1" eaLnBrk="1" hangingPunct="1">
              <a:buFont typeface="Arial" charset="0"/>
              <a:buNone/>
            </a:pPr>
            <a:r>
              <a:rPr lang="en-US" b="1" dirty="0">
                <a:solidFill>
                  <a:srgbClr val="FF0000"/>
                </a:solidFill>
                <a:latin typeface="Calibri" charset="0"/>
                <a:ea typeface="ＭＳ Ｐゴシック" charset="0"/>
                <a:cs typeface="ＭＳ Ｐゴシック" charset="0"/>
              </a:rPr>
              <a:t>Fermentation</a:t>
            </a:r>
            <a:endParaRPr lang="en-US" sz="2000" b="1" dirty="0">
              <a:solidFill>
                <a:srgbClr val="FF0000"/>
              </a:solidFill>
              <a:latin typeface="Calibri" charset="0"/>
              <a:ea typeface="ＭＳ Ｐゴシック" charset="0"/>
              <a:cs typeface="ＭＳ Ｐゴシック" charset="0"/>
            </a:endParaRPr>
          </a:p>
        </p:txBody>
      </p:sp>
      <p:graphicFrame>
        <p:nvGraphicFramePr>
          <p:cNvPr id="43010" name="Object 2"/>
          <p:cNvGraphicFramePr>
            <a:graphicFrameLocks/>
          </p:cNvGraphicFramePr>
          <p:nvPr/>
        </p:nvGraphicFramePr>
        <p:xfrm>
          <a:off x="8191500" y="6015038"/>
          <a:ext cx="698500" cy="681037"/>
        </p:xfrm>
        <a:graphic>
          <a:graphicData uri="http://schemas.openxmlformats.org/presentationml/2006/ole">
            <mc:AlternateContent xmlns:mc="http://schemas.openxmlformats.org/markup-compatibility/2006">
              <mc:Choice xmlns:v="urn:schemas-microsoft-com:vml" Requires="v">
                <p:oleObj spid="_x0000_s50251" name="Microsoft ClipArt Gallery" r:id="rId4" imgW="1574800" imgH="1612900" progId="">
                  <p:embed/>
                </p:oleObj>
              </mc:Choice>
              <mc:Fallback>
                <p:oleObj name="Microsoft ClipArt Gallery" r:id="rId4" imgW="1574800" imgH="1612900" progId="">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91500" y="6015038"/>
                        <a:ext cx="698500" cy="681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43013" name="Rectangle 5"/>
          <p:cNvSpPr>
            <a:spLocks noChangeArrowheads="1"/>
          </p:cNvSpPr>
          <p:nvPr/>
        </p:nvSpPr>
        <p:spPr bwMode="auto">
          <a:xfrm>
            <a:off x="1333830" y="5575300"/>
            <a:ext cx="5693386"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4000" dirty="0" smtClean="0">
                <a:solidFill>
                  <a:srgbClr val="FF0000"/>
                </a:solidFill>
              </a:rPr>
              <a:t>To Do Today</a:t>
            </a:r>
            <a:endParaRPr lang="en-US" sz="4000" dirty="0">
              <a:solidFill>
                <a:srgbClr val="FF0000"/>
              </a:solidFill>
            </a:endParaRPr>
          </a:p>
          <a:p>
            <a:pPr algn="ctr"/>
            <a:r>
              <a:rPr lang="en-US" dirty="0">
                <a:solidFill>
                  <a:srgbClr val="FF0000"/>
                </a:solidFill>
              </a:rPr>
              <a:t>Have Dr. R. initial </a:t>
            </a:r>
            <a:r>
              <a:rPr lang="en-US" dirty="0" smtClean="0">
                <a:solidFill>
                  <a:srgbClr val="FF0000"/>
                </a:solidFill>
              </a:rPr>
              <a:t>completed data pg. </a:t>
            </a:r>
            <a:r>
              <a:rPr lang="en-US" dirty="0" smtClean="0">
                <a:solidFill>
                  <a:srgbClr val="FF0000"/>
                </a:solidFill>
              </a:rPr>
              <a:t>66</a:t>
            </a:r>
            <a:endParaRPr lang="en-US" dirty="0">
              <a:solidFill>
                <a:srgbClr val="FF0000"/>
              </a:solidFill>
            </a:endParaRPr>
          </a:p>
        </p:txBody>
      </p:sp>
      <p:pic>
        <p:nvPicPr>
          <p:cNvPr id="43014" name="Picture 9" descr="Screen Shot 2018-03-08 at 6.05.18 PM.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93700" y="2743200"/>
            <a:ext cx="8750300" cy="283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5"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9600" y="1524000"/>
            <a:ext cx="603250" cy="1514475"/>
          </a:xfrm>
          <a:prstGeom prst="rect">
            <a:avLst/>
          </a:prstGeom>
          <a:noFill/>
          <a:ln w="9525">
            <a:solidFill>
              <a:srgbClr val="008000"/>
            </a:solidFill>
            <a:miter lim="800000"/>
            <a:headEnd/>
            <a:tailEnd/>
          </a:ln>
          <a:extLst>
            <a:ext uri="{909E8E84-426E-40dd-AFC4-6F175D3DCCD1}">
              <a14:hiddenFill xmlns:a14="http://schemas.microsoft.com/office/drawing/2010/main">
                <a:solidFill>
                  <a:srgbClr val="FFFFFF"/>
                </a:solidFill>
              </a14:hiddenFill>
            </a:ext>
          </a:extLst>
        </p:spPr>
      </p:pic>
      <p:sp>
        <p:nvSpPr>
          <p:cNvPr id="2" name="Rectangle 1"/>
          <p:cNvSpPr/>
          <p:nvPr/>
        </p:nvSpPr>
        <p:spPr>
          <a:xfrm>
            <a:off x="4114800" y="2057400"/>
            <a:ext cx="1217801" cy="584776"/>
          </a:xfrm>
          <a:prstGeom prst="rect">
            <a:avLst/>
          </a:prstGeom>
        </p:spPr>
        <p:txBody>
          <a:bodyPr wrap="none">
            <a:spAutoFit/>
          </a:bodyPr>
          <a:lstStyle/>
          <a:p>
            <a:pPr lvl="1" eaLnBrk="1" hangingPunct="1">
              <a:buFont typeface="Arial" charset="0"/>
              <a:buNone/>
            </a:pPr>
            <a:r>
              <a:rPr lang="en-US" sz="3200" b="1" dirty="0">
                <a:solidFill>
                  <a:srgbClr val="FF0000"/>
                </a:solidFill>
                <a:latin typeface="Calibri" charset="0"/>
              </a:rPr>
              <a:t>pg. 62</a:t>
            </a:r>
          </a:p>
        </p:txBody>
      </p:sp>
      <p:sp>
        <p:nvSpPr>
          <p:cNvPr id="3" name="Rectangle 2"/>
          <p:cNvSpPr/>
          <p:nvPr/>
        </p:nvSpPr>
        <p:spPr>
          <a:xfrm>
            <a:off x="7011799" y="3136612"/>
            <a:ext cx="1217801" cy="584776"/>
          </a:xfrm>
          <a:prstGeom prst="rect">
            <a:avLst/>
          </a:prstGeom>
        </p:spPr>
        <p:txBody>
          <a:bodyPr wrap="none">
            <a:spAutoFit/>
          </a:bodyPr>
          <a:lstStyle/>
          <a:p>
            <a:pPr lvl="1" eaLnBrk="1" hangingPunct="1">
              <a:buFont typeface="Arial" charset="0"/>
              <a:buNone/>
            </a:pPr>
            <a:r>
              <a:rPr lang="en-US" sz="3200" b="1" dirty="0">
                <a:solidFill>
                  <a:srgbClr val="FF0000"/>
                </a:solidFill>
                <a:latin typeface="Calibri" charset="0"/>
              </a:rPr>
              <a:t>pg. </a:t>
            </a:r>
            <a:r>
              <a:rPr lang="en-US" sz="3200" b="1" dirty="0" smtClean="0">
                <a:solidFill>
                  <a:srgbClr val="FF0000"/>
                </a:solidFill>
                <a:latin typeface="Calibri" charset="0"/>
              </a:rPr>
              <a:t>66</a:t>
            </a:r>
            <a:endParaRPr lang="en-US" sz="3200" b="1" dirty="0">
              <a:solidFill>
                <a:srgbClr val="FF0000"/>
              </a:solidFill>
              <a:latin typeface="Calibri" charset="0"/>
            </a:endParaRPr>
          </a:p>
        </p:txBody>
      </p:sp>
    </p:spTree>
    <p:extLst>
      <p:ext uri="{BB962C8B-B14F-4D97-AF65-F5344CB8AC3E}">
        <p14:creationId xmlns:p14="http://schemas.microsoft.com/office/powerpoint/2010/main" val="118741606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p:cNvSpPr>
            <a:spLocks noGrp="1" noChangeArrowheads="1"/>
          </p:cNvSpPr>
          <p:nvPr>
            <p:ph type="title"/>
          </p:nvPr>
        </p:nvSpPr>
        <p:spPr>
          <a:xfrm>
            <a:off x="457200" y="-228600"/>
            <a:ext cx="8229600" cy="1143000"/>
          </a:xfrm>
        </p:spPr>
        <p:txBody>
          <a:bodyPr/>
          <a:lstStyle/>
          <a:p>
            <a:pPr eaLnBrk="1" hangingPunct="1"/>
            <a:r>
              <a:rPr lang="en-US" dirty="0">
                <a:latin typeface="Calibri" charset="0"/>
                <a:ea typeface="ＭＳ Ｐゴシック" charset="0"/>
                <a:cs typeface="ＭＳ Ｐゴシック" charset="0"/>
              </a:rPr>
              <a:t>Chemical </a:t>
            </a:r>
            <a:r>
              <a:rPr lang="en-US" dirty="0" smtClean="0">
                <a:latin typeface="Calibri" charset="0"/>
                <a:ea typeface="ＭＳ Ｐゴシック" charset="0"/>
                <a:cs typeface="ＭＳ Ｐゴシック" charset="0"/>
              </a:rPr>
              <a:t>Reactions I &amp; II</a:t>
            </a:r>
            <a:endParaRPr lang="en-US" dirty="0">
              <a:latin typeface="Calibri" charset="0"/>
              <a:ea typeface="ＭＳ Ｐゴシック" charset="0"/>
              <a:cs typeface="ＭＳ Ｐゴシック" charset="0"/>
            </a:endParaRPr>
          </a:p>
        </p:txBody>
      </p:sp>
      <p:sp>
        <p:nvSpPr>
          <p:cNvPr id="37892" name="Rectangle 3"/>
          <p:cNvSpPr>
            <a:spLocks noGrp="1" noChangeArrowheads="1"/>
          </p:cNvSpPr>
          <p:nvPr>
            <p:ph idx="1"/>
          </p:nvPr>
        </p:nvSpPr>
        <p:spPr>
          <a:xfrm>
            <a:off x="1752600" y="1646237"/>
            <a:ext cx="8229600" cy="4525963"/>
          </a:xfrm>
        </p:spPr>
        <p:txBody>
          <a:bodyPr/>
          <a:lstStyle/>
          <a:p>
            <a:pPr eaLnBrk="1" hangingPunct="1">
              <a:buFont typeface="Monotype Sorts" charset="0"/>
              <a:buChar char=""/>
            </a:pPr>
            <a:r>
              <a:rPr lang="en-US" dirty="0">
                <a:solidFill>
                  <a:srgbClr val="A6A6A6"/>
                </a:solidFill>
                <a:latin typeface="Calibri" charset="0"/>
                <a:ea typeface="ＭＳ Ｐゴシック" charset="0"/>
                <a:cs typeface="ＭＳ Ｐゴシック" charset="0"/>
              </a:rPr>
              <a:t>Combination (Synthesis)</a:t>
            </a:r>
          </a:p>
          <a:p>
            <a:pPr eaLnBrk="1" hangingPunct="1">
              <a:buFont typeface="Monotype Sorts" charset="0"/>
              <a:buChar char=""/>
            </a:pPr>
            <a:r>
              <a:rPr lang="en-US" dirty="0">
                <a:solidFill>
                  <a:srgbClr val="A6A6A6"/>
                </a:solidFill>
                <a:latin typeface="Calibri" charset="0"/>
                <a:ea typeface="ＭＳ Ｐゴシック" charset="0"/>
                <a:cs typeface="ＭＳ Ｐゴシック" charset="0"/>
              </a:rPr>
              <a:t>Decomposition</a:t>
            </a:r>
          </a:p>
          <a:p>
            <a:pPr eaLnBrk="1" hangingPunct="1">
              <a:buFont typeface="Monotype Sorts" charset="0"/>
              <a:buChar char=""/>
            </a:pPr>
            <a:r>
              <a:rPr lang="en-US" dirty="0">
                <a:solidFill>
                  <a:srgbClr val="A6A6A6"/>
                </a:solidFill>
                <a:latin typeface="Calibri" charset="0"/>
                <a:ea typeface="ＭＳ Ｐゴシック" charset="0"/>
                <a:cs typeface="ＭＳ Ｐゴシック" charset="0"/>
              </a:rPr>
              <a:t>Single Displacement</a:t>
            </a:r>
          </a:p>
          <a:p>
            <a:pPr eaLnBrk="1" hangingPunct="1">
              <a:buFont typeface="Monotype Sorts" charset="0"/>
              <a:buChar char=""/>
            </a:pPr>
            <a:r>
              <a:rPr lang="en-US" dirty="0">
                <a:solidFill>
                  <a:srgbClr val="A6A6A6"/>
                </a:solidFill>
                <a:latin typeface="Calibri" charset="0"/>
                <a:ea typeface="ＭＳ Ｐゴシック" charset="0"/>
                <a:cs typeface="ＭＳ Ｐゴシック" charset="0"/>
              </a:rPr>
              <a:t>Double Displacement</a:t>
            </a:r>
          </a:p>
          <a:p>
            <a:pPr eaLnBrk="1" hangingPunct="1">
              <a:buFont typeface="Monotype Sorts" charset="0"/>
              <a:buChar char=""/>
            </a:pPr>
            <a:r>
              <a:rPr lang="en-US" b="1" dirty="0">
                <a:latin typeface="Calibri" charset="0"/>
                <a:ea typeface="ＭＳ Ｐゴシック" charset="0"/>
                <a:cs typeface="ＭＳ Ｐゴシック" charset="0"/>
              </a:rPr>
              <a:t>Combustion: Oxidation-Reduction</a:t>
            </a:r>
          </a:p>
          <a:p>
            <a:pPr eaLnBrk="1" hangingPunct="1">
              <a:buFont typeface="Monotype Sorts" charset="0"/>
              <a:buChar char=""/>
            </a:pPr>
            <a:r>
              <a:rPr lang="en-US" dirty="0">
                <a:solidFill>
                  <a:schemeClr val="bg1">
                    <a:lumMod val="65000"/>
                  </a:schemeClr>
                </a:solidFill>
                <a:latin typeface="Calibri" charset="0"/>
                <a:ea typeface="ＭＳ Ｐゴシック" charset="0"/>
                <a:cs typeface="ＭＳ Ｐゴシック" charset="0"/>
              </a:rPr>
              <a:t>Biological Reactions: Enzyme Catalysts</a:t>
            </a:r>
          </a:p>
          <a:p>
            <a:pPr lvl="1" eaLnBrk="1" hangingPunct="1">
              <a:buFont typeface="Arial" charset="0"/>
              <a:buNone/>
            </a:pPr>
            <a:r>
              <a:rPr lang="en-US" sz="3200" b="1" dirty="0" smtClean="0">
                <a:solidFill>
                  <a:schemeClr val="bg1">
                    <a:lumMod val="65000"/>
                  </a:schemeClr>
                </a:solidFill>
                <a:latin typeface="Calibri" charset="0"/>
                <a:ea typeface="ＭＳ Ｐゴシック" charset="0"/>
                <a:cs typeface="ＭＳ Ｐゴシック" charset="0"/>
              </a:rPr>
              <a:t>Fermentation pg. 62</a:t>
            </a:r>
            <a:endParaRPr lang="en-US" sz="3200" b="1" dirty="0">
              <a:solidFill>
                <a:schemeClr val="bg1">
                  <a:lumMod val="65000"/>
                </a:schemeClr>
              </a:solidFill>
              <a:latin typeface="Calibri" charset="0"/>
              <a:ea typeface="ＭＳ Ｐゴシック" charset="0"/>
              <a:cs typeface="ＭＳ Ｐゴシック" charset="0"/>
            </a:endParaRPr>
          </a:p>
        </p:txBody>
      </p:sp>
      <p:graphicFrame>
        <p:nvGraphicFramePr>
          <p:cNvPr id="37890" name="Object 2"/>
          <p:cNvGraphicFramePr>
            <a:graphicFrameLocks/>
          </p:cNvGraphicFramePr>
          <p:nvPr/>
        </p:nvGraphicFramePr>
        <p:xfrm>
          <a:off x="8191500" y="6015038"/>
          <a:ext cx="698500" cy="681037"/>
        </p:xfrm>
        <a:graphic>
          <a:graphicData uri="http://schemas.openxmlformats.org/presentationml/2006/ole">
            <mc:AlternateContent xmlns:mc="http://schemas.openxmlformats.org/markup-compatibility/2006">
              <mc:Choice xmlns:v="urn:schemas-microsoft-com:vml" Requires="v">
                <p:oleObj spid="_x0000_s1086" name="Microsoft ClipArt Gallery" r:id="rId6" imgW="1574800" imgH="1612900" progId="">
                  <p:embed/>
                </p:oleObj>
              </mc:Choice>
              <mc:Fallback>
                <p:oleObj name="Microsoft ClipArt Gallery" r:id="rId6" imgW="1574800" imgH="1612900" progId="">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191500" y="6015038"/>
                        <a:ext cx="698500" cy="681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pic>
        <p:nvPicPr>
          <p:cNvPr id="37893"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9600" y="5181600"/>
            <a:ext cx="603250" cy="1514475"/>
          </a:xfrm>
          <a:prstGeom prst="rect">
            <a:avLst/>
          </a:prstGeom>
          <a:noFill/>
          <a:ln w="9525">
            <a:solidFill>
              <a:srgbClr val="008000"/>
            </a:solidFill>
            <a:miter lim="800000"/>
            <a:headEnd/>
            <a:tailEnd/>
          </a:ln>
          <a:extLst>
            <a:ext uri="{909E8E84-426E-40dd-AFC4-6F175D3DCCD1}">
              <a14:hiddenFill xmlns:a14="http://schemas.microsoft.com/office/drawing/2010/main">
                <a:solidFill>
                  <a:srgbClr val="FFFFFF"/>
                </a:solidFill>
              </a14:hiddenFill>
            </a:ext>
          </a:extLst>
        </p:spPr>
      </p:pic>
      <p:sp>
        <p:nvSpPr>
          <p:cNvPr id="37894" name="Rectangle 5"/>
          <p:cNvSpPr>
            <a:spLocks noChangeArrowheads="1"/>
          </p:cNvSpPr>
          <p:nvPr/>
        </p:nvSpPr>
        <p:spPr bwMode="auto">
          <a:xfrm>
            <a:off x="1676400" y="6305550"/>
            <a:ext cx="5410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000" i="1">
                <a:hlinkClick r:id="rId9"/>
              </a:rPr>
              <a:t>http://www.piney.com/BabNinkasi.html</a:t>
            </a:r>
            <a:r>
              <a:rPr lang="en-US" sz="2000"/>
              <a:t>) </a:t>
            </a:r>
          </a:p>
        </p:txBody>
      </p:sp>
      <p:sp>
        <p:nvSpPr>
          <p:cNvPr id="37895" name="TextBox 6"/>
          <p:cNvSpPr txBox="1">
            <a:spLocks noChangeArrowheads="1"/>
          </p:cNvSpPr>
          <p:nvPr/>
        </p:nvSpPr>
        <p:spPr bwMode="auto">
          <a:xfrm>
            <a:off x="1905000" y="3581400"/>
            <a:ext cx="4800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t>_________________________</a:t>
            </a:r>
          </a:p>
        </p:txBody>
      </p:sp>
      <p:sp>
        <p:nvSpPr>
          <p:cNvPr id="37897" name="Rectangle 5"/>
          <p:cNvSpPr>
            <a:spLocks noChangeArrowheads="1"/>
          </p:cNvSpPr>
          <p:nvPr/>
        </p:nvSpPr>
        <p:spPr bwMode="auto">
          <a:xfrm>
            <a:off x="3352800" y="990600"/>
            <a:ext cx="1910900"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200" dirty="0" smtClean="0">
                <a:solidFill>
                  <a:srgbClr val="FF0000"/>
                </a:solidFill>
              </a:rPr>
              <a:t>Do Today</a:t>
            </a:r>
            <a:endParaRPr lang="en-US" sz="3200" dirty="0">
              <a:solidFill>
                <a:srgbClr val="FF0000"/>
              </a:solidFill>
            </a:endParaRPr>
          </a:p>
        </p:txBody>
      </p:sp>
      <p:sp>
        <p:nvSpPr>
          <p:cNvPr id="2" name="Rectangle 1"/>
          <p:cNvSpPr/>
          <p:nvPr/>
        </p:nvSpPr>
        <p:spPr>
          <a:xfrm>
            <a:off x="-457200" y="2362200"/>
            <a:ext cx="2284601" cy="584776"/>
          </a:xfrm>
          <a:prstGeom prst="rect">
            <a:avLst/>
          </a:prstGeom>
        </p:spPr>
        <p:txBody>
          <a:bodyPr wrap="square">
            <a:spAutoFit/>
          </a:bodyPr>
          <a:lstStyle/>
          <a:p>
            <a:pPr lvl="1" eaLnBrk="1" hangingPunct="1">
              <a:buFont typeface="Arial" charset="0"/>
              <a:buNone/>
            </a:pPr>
            <a:r>
              <a:rPr lang="en-US" sz="3200" b="1" dirty="0" smtClean="0">
                <a:solidFill>
                  <a:srgbClr val="A6A6A6"/>
                </a:solidFill>
                <a:latin typeface="Calibri" charset="0"/>
              </a:rPr>
              <a:t>pp. 44-45</a:t>
            </a:r>
          </a:p>
        </p:txBody>
      </p:sp>
      <p:pic>
        <p:nvPicPr>
          <p:cNvPr id="11" name="4StrokeEngine_Ortho_3D_Small.gif" descr="/Users/ronrusay/Desktop/Powerpoint &amp; Movies/Movies/4StrokeEngine_Ortho_3D_Small.gif">
            <a:hlinkClick r:id="" action="ppaction://media"/>
          </p:cNvPr>
          <p:cNvPicPr>
            <a:picLocks noChangeAspect="1" noChangeArrowheads="1"/>
          </p:cNvPicPr>
          <p:nvPr>
            <a:videoFile r:link="rId3"/>
            <p:extLst>
              <p:ext uri="{DAA4B4D4-6D71-4841-9C94-3DE7FCFB9230}">
                <p14:media xmlns:p14="http://schemas.microsoft.com/office/powerpoint/2010/main" r:link="rId2"/>
              </p:ext>
            </p:extLst>
          </p:nvPr>
        </p:nvPicPr>
        <p:blipFill>
          <a:blip r:embed="rId10">
            <a:extLst>
              <a:ext uri="{28A0092B-C50C-407E-A947-70E740481C1C}">
                <a14:useLocalDpi xmlns:a14="http://schemas.microsoft.com/office/drawing/2010/main" val="0"/>
              </a:ext>
            </a:extLst>
          </a:blip>
          <a:srcRect/>
          <a:stretch>
            <a:fillRect/>
          </a:stretch>
        </p:blipFill>
        <p:spPr bwMode="auto">
          <a:xfrm>
            <a:off x="6667500" y="1079213"/>
            <a:ext cx="21717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8"/>
          <p:cNvSpPr>
            <a:spLocks noChangeArrowheads="1"/>
          </p:cNvSpPr>
          <p:nvPr/>
        </p:nvSpPr>
        <p:spPr bwMode="auto">
          <a:xfrm>
            <a:off x="838200" y="663575"/>
            <a:ext cx="78486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000" dirty="0" smtClean="0">
                <a:solidFill>
                  <a:srgbClr val="FF0000"/>
                </a:solidFill>
              </a:rPr>
              <a:t>With your partner</a:t>
            </a:r>
            <a:r>
              <a:rPr lang="en-US" sz="2000" dirty="0">
                <a:solidFill>
                  <a:srgbClr val="FF0000"/>
                </a:solidFill>
              </a:rPr>
              <a:t>; </a:t>
            </a:r>
            <a:r>
              <a:rPr lang="en-US" sz="2000" dirty="0" smtClean="0">
                <a:solidFill>
                  <a:srgbClr val="FF0000"/>
                </a:solidFill>
              </a:rPr>
              <a:t>Complete Lab </a:t>
            </a:r>
            <a:r>
              <a:rPr lang="en-US" sz="2000" dirty="0">
                <a:solidFill>
                  <a:srgbClr val="FF0000"/>
                </a:solidFill>
              </a:rPr>
              <a:t>Manual pp.44-</a:t>
            </a:r>
            <a:r>
              <a:rPr lang="en-US" sz="2000" dirty="0" smtClean="0">
                <a:solidFill>
                  <a:srgbClr val="FF0000"/>
                </a:solidFill>
              </a:rPr>
              <a:t>45. &amp; pg. 62 </a:t>
            </a:r>
            <a:r>
              <a:rPr lang="en-US" sz="2000" dirty="0">
                <a:solidFill>
                  <a:srgbClr val="FF0000"/>
                </a:solidFill>
              </a:rPr>
              <a:t/>
            </a:r>
            <a:br>
              <a:rPr lang="en-US" sz="2000" dirty="0">
                <a:solidFill>
                  <a:srgbClr val="FF0000"/>
                </a:solidFill>
              </a:rPr>
            </a:br>
            <a:endParaRPr lang="en-US" sz="2000" dirty="0"/>
          </a:p>
        </p:txBody>
      </p:sp>
    </p:spTree>
    <p:extLst>
      <p:ext uri="{BB962C8B-B14F-4D97-AF65-F5344CB8AC3E}">
        <p14:creationId xmlns:p14="http://schemas.microsoft.com/office/powerpoint/2010/main" val="283166428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000"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1"/>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1"/>
                                        </p:tgtEl>
                                      </p:cBhvr>
                                    </p:cmd>
                                  </p:childTnLst>
                                </p:cTn>
                              </p:par>
                            </p:childTnLst>
                          </p:cTn>
                        </p:par>
                      </p:childTnLst>
                    </p:cTn>
                  </p:par>
                </p:childTnLst>
              </p:cTn>
              <p:nextCondLst>
                <p:cond evt="onClick" delay="0">
                  <p:tgtEl>
                    <p:spTgt spid="11"/>
                  </p:tgtEl>
                </p:cond>
              </p:nextCondLst>
            </p:seq>
            <p:video>
              <p:cMediaNode>
                <p:cTn id="12" repeatCount="indefinite" fill="hold" display="0">
                  <p:stCondLst>
                    <p:cond delay="indefinite"/>
                  </p:stCondLst>
                  <p:endCondLst>
                    <p:cond evt="onNext" delay="0">
                      <p:tgtEl>
                        <p:sldTgt/>
                      </p:tgtEl>
                    </p:cond>
                    <p:cond evt="onPrev" delay="0">
                      <p:tgtEl>
                        <p:sldTgt/>
                      </p:tgtEl>
                    </p:cond>
                  </p:endCondLst>
                </p:cTn>
                <p:tgtEl>
                  <p:spTgt spid="11"/>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4495800" y="2052935"/>
            <a:ext cx="1382560" cy="461665"/>
          </a:xfrm>
          <a:prstGeom prst="rect">
            <a:avLst/>
          </a:prstGeom>
        </p:spPr>
        <p:txBody>
          <a:bodyPr wrap="none">
            <a:spAutoFit/>
          </a:bodyPr>
          <a:lstStyle/>
          <a:p>
            <a:r>
              <a:rPr lang="en-US" dirty="0" smtClean="0"/>
              <a:t>. 10/8/18</a:t>
            </a:r>
            <a:endParaRPr lang="en-US" dirty="0"/>
          </a:p>
        </p:txBody>
      </p:sp>
      <p:pic>
        <p:nvPicPr>
          <p:cNvPr id="4" name="Picture 3" descr="Screen Shot 2019-03-11 at 10.00.50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7600" y="1651000"/>
            <a:ext cx="4356100" cy="3683000"/>
          </a:xfrm>
          <a:prstGeom prst="rect">
            <a:avLst/>
          </a:prstGeom>
        </p:spPr>
      </p:pic>
      <p:sp>
        <p:nvSpPr>
          <p:cNvPr id="13" name="Rectangle 12">
            <a:hlinkClick r:id="rId3"/>
          </p:cNvPr>
          <p:cNvSpPr/>
          <p:nvPr/>
        </p:nvSpPr>
        <p:spPr>
          <a:xfrm>
            <a:off x="304800" y="5678269"/>
            <a:ext cx="8382000" cy="923330"/>
          </a:xfrm>
          <a:prstGeom prst="rect">
            <a:avLst/>
          </a:prstGeom>
        </p:spPr>
        <p:txBody>
          <a:bodyPr wrap="square">
            <a:spAutoFit/>
          </a:bodyPr>
          <a:lstStyle/>
          <a:p>
            <a:pPr algn="ctr"/>
            <a:r>
              <a:rPr lang="pl-PL" sz="1800" dirty="0" smtClean="0"/>
              <a:t>#3</a:t>
            </a:r>
          </a:p>
          <a:p>
            <a:pPr algn="ctr"/>
            <a:r>
              <a:rPr lang="pl-PL" sz="1800" dirty="0" err="1" smtClean="0"/>
              <a:t>https</a:t>
            </a:r>
            <a:r>
              <a:rPr lang="pl-PL" sz="1800" dirty="0"/>
              <a:t>://</a:t>
            </a:r>
            <a:r>
              <a:rPr lang="pl-PL" sz="1800" dirty="0" err="1"/>
              <a:t>www.youtube.com</a:t>
            </a:r>
            <a:r>
              <a:rPr lang="pl-PL" sz="1800" dirty="0"/>
              <a:t>/</a:t>
            </a:r>
            <a:r>
              <a:rPr lang="pl-PL" sz="1800" dirty="0" err="1"/>
              <a:t>watch?v</a:t>
            </a:r>
            <a:r>
              <a:rPr lang="pl-PL" sz="1800" dirty="0"/>
              <a:t>=Q9u8vM8YjeU&amp;index=3&amp;list=PLE7B4FAD08F1EBCE2</a:t>
            </a:r>
            <a:endParaRPr lang="en-US" sz="1800" dirty="0"/>
          </a:p>
        </p:txBody>
      </p:sp>
      <p:sp>
        <p:nvSpPr>
          <p:cNvPr id="6" name="Rectangle 2"/>
          <p:cNvSpPr>
            <a:spLocks noGrp="1" noChangeArrowheads="1"/>
          </p:cNvSpPr>
          <p:nvPr>
            <p:ph type="title"/>
          </p:nvPr>
        </p:nvSpPr>
        <p:spPr>
          <a:xfrm>
            <a:off x="762000" y="228600"/>
            <a:ext cx="7772400" cy="1162050"/>
          </a:xfrm>
        </p:spPr>
        <p:txBody>
          <a:bodyPr/>
          <a:lstStyle/>
          <a:p>
            <a:r>
              <a:rPr lang="en-US" dirty="0" smtClean="0">
                <a:latin typeface="Arial"/>
                <a:ea typeface="ＭＳ Ｐゴシック" charset="0"/>
                <a:cs typeface="Arial"/>
              </a:rPr>
              <a:t>Combustion Products</a:t>
            </a:r>
            <a:r>
              <a:rPr lang="en-US" dirty="0">
                <a:latin typeface="Arial"/>
                <a:ea typeface="ＭＳ Ｐゴシック" charset="0"/>
                <a:cs typeface="Arial"/>
              </a:rPr>
              <a:t/>
            </a:r>
            <a:br>
              <a:rPr lang="en-US" dirty="0">
                <a:latin typeface="Arial"/>
                <a:ea typeface="ＭＳ Ｐゴシック" charset="0"/>
                <a:cs typeface="Arial"/>
              </a:rPr>
            </a:br>
            <a:r>
              <a:rPr lang="en-US" sz="3600" b="1" dirty="0" smtClean="0">
                <a:solidFill>
                  <a:srgbClr val="FF0000"/>
                </a:solidFill>
                <a:latin typeface="Arial"/>
                <a:ea typeface="ＭＳ Ｐゴシック" charset="0"/>
                <a:cs typeface="Arial"/>
              </a:rPr>
              <a:t>Energy &amp; CO</a:t>
            </a:r>
            <a:r>
              <a:rPr lang="en-US" sz="3600" b="1" baseline="-25000" dirty="0" smtClean="0">
                <a:solidFill>
                  <a:srgbClr val="FF0000"/>
                </a:solidFill>
                <a:latin typeface="Arial"/>
                <a:ea typeface="ＭＳ Ｐゴシック" charset="0"/>
                <a:cs typeface="Arial"/>
              </a:rPr>
              <a:t>2</a:t>
            </a:r>
            <a:endParaRPr lang="en-US" sz="3600" b="1" baseline="-25000" dirty="0">
              <a:solidFill>
                <a:srgbClr val="FF0000"/>
              </a:solidFill>
              <a:latin typeface="Arial"/>
              <a:ea typeface="ＭＳ Ｐゴシック" charset="0"/>
              <a:cs typeface="Arial"/>
            </a:endParaRPr>
          </a:p>
        </p:txBody>
      </p:sp>
    </p:spTree>
    <p:extLst>
      <p:ext uri="{BB962C8B-B14F-4D97-AF65-F5344CB8AC3E}">
        <p14:creationId xmlns:p14="http://schemas.microsoft.com/office/powerpoint/2010/main" val="743115996"/>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914400" y="228600"/>
            <a:ext cx="7772400" cy="685800"/>
          </a:xfrm>
        </p:spPr>
        <p:txBody>
          <a:bodyPr/>
          <a:lstStyle/>
          <a:p>
            <a:r>
              <a:rPr lang="en-US" dirty="0">
                <a:latin typeface="Calibri" charset="0"/>
                <a:ea typeface="ＭＳ Ｐゴシック" charset="0"/>
                <a:cs typeface="ＭＳ Ｐゴシック" charset="0"/>
              </a:rPr>
              <a:t/>
            </a:r>
            <a:br>
              <a:rPr lang="en-US" dirty="0">
                <a:latin typeface="Calibri" charset="0"/>
                <a:ea typeface="ＭＳ Ｐゴシック" charset="0"/>
                <a:cs typeface="ＭＳ Ｐゴシック" charset="0"/>
              </a:rPr>
            </a:br>
            <a:r>
              <a:rPr lang="en-US" sz="3600" dirty="0">
                <a:latin typeface="Calibri" charset="0"/>
                <a:ea typeface="ＭＳ Ｐゴシック" charset="0"/>
                <a:cs typeface="ＭＳ Ｐゴシック" charset="0"/>
              </a:rPr>
              <a:t>Octane</a:t>
            </a:r>
            <a:r>
              <a:rPr lang="en-US" dirty="0">
                <a:latin typeface="Calibri" charset="0"/>
                <a:ea typeface="ＭＳ Ｐゴシック" charset="0"/>
                <a:cs typeface="ＭＳ Ｐゴシック" charset="0"/>
              </a:rPr>
              <a:t> (</a:t>
            </a:r>
            <a:r>
              <a:rPr lang="en-US" sz="3600" dirty="0">
                <a:latin typeface="Calibri" charset="0"/>
                <a:ea typeface="ＭＳ Ｐゴシック" charset="0"/>
                <a:cs typeface="ＭＳ Ｐゴシック" charset="0"/>
              </a:rPr>
              <a:t>Gas) Combustion Engine</a:t>
            </a:r>
          </a:p>
        </p:txBody>
      </p:sp>
      <p:sp>
        <p:nvSpPr>
          <p:cNvPr id="22531" name="Rectangle 5"/>
          <p:cNvSpPr>
            <a:spLocks noChangeArrowheads="1"/>
          </p:cNvSpPr>
          <p:nvPr/>
        </p:nvSpPr>
        <p:spPr bwMode="auto">
          <a:xfrm>
            <a:off x="762000" y="1371600"/>
            <a:ext cx="80010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b="1" i="1" dirty="0">
                <a:latin typeface="Helvetica" charset="0"/>
              </a:rPr>
              <a:t>2 </a:t>
            </a:r>
            <a:r>
              <a:rPr lang="en-US" i="1" dirty="0">
                <a:latin typeface="Helvetica" charset="0"/>
              </a:rPr>
              <a:t>C</a:t>
            </a:r>
            <a:r>
              <a:rPr lang="en-US" i="1" baseline="-25000" dirty="0">
                <a:latin typeface="Helvetica" charset="0"/>
              </a:rPr>
              <a:t>8</a:t>
            </a:r>
            <a:r>
              <a:rPr lang="en-US" i="1" dirty="0">
                <a:latin typeface="Helvetica" charset="0"/>
              </a:rPr>
              <a:t>H</a:t>
            </a:r>
            <a:r>
              <a:rPr lang="en-US" i="1" baseline="-25000" dirty="0">
                <a:latin typeface="Helvetica" charset="0"/>
              </a:rPr>
              <a:t>18(l)</a:t>
            </a:r>
            <a:r>
              <a:rPr lang="en-US" i="1" dirty="0">
                <a:latin typeface="Helvetica" charset="0"/>
              </a:rPr>
              <a:t>+ </a:t>
            </a:r>
            <a:r>
              <a:rPr lang="en-US" b="1" i="1" dirty="0">
                <a:latin typeface="Helvetica" charset="0"/>
              </a:rPr>
              <a:t>25 </a:t>
            </a:r>
            <a:r>
              <a:rPr lang="en-US" i="1" dirty="0">
                <a:latin typeface="Helvetica" charset="0"/>
              </a:rPr>
              <a:t>O</a:t>
            </a:r>
            <a:r>
              <a:rPr lang="en-US" i="1" baseline="-25000" dirty="0">
                <a:latin typeface="Helvetica" charset="0"/>
              </a:rPr>
              <a:t>2(g)</a:t>
            </a:r>
            <a:r>
              <a:rPr lang="en-US" i="1" dirty="0">
                <a:latin typeface="Helvetica" charset="0"/>
              </a:rPr>
              <a:t>        </a:t>
            </a:r>
            <a:r>
              <a:rPr lang="en-US" b="1" i="1" dirty="0">
                <a:latin typeface="Helvetica" charset="0"/>
              </a:rPr>
              <a:t>16 </a:t>
            </a:r>
            <a:r>
              <a:rPr lang="en-US" i="1" dirty="0">
                <a:latin typeface="Helvetica" charset="0"/>
              </a:rPr>
              <a:t>CO</a:t>
            </a:r>
            <a:r>
              <a:rPr lang="en-US" i="1" baseline="-25000" dirty="0">
                <a:latin typeface="Helvetica" charset="0"/>
              </a:rPr>
              <a:t>2(g)</a:t>
            </a:r>
            <a:r>
              <a:rPr lang="en-US" i="1" dirty="0">
                <a:latin typeface="Helvetica" charset="0"/>
              </a:rPr>
              <a:t>+</a:t>
            </a:r>
            <a:r>
              <a:rPr lang="en-US" b="1" i="1" dirty="0">
                <a:latin typeface="Helvetica" charset="0"/>
              </a:rPr>
              <a:t>18 </a:t>
            </a:r>
            <a:r>
              <a:rPr lang="en-US" i="1" dirty="0">
                <a:latin typeface="Helvetica" charset="0"/>
              </a:rPr>
              <a:t>H</a:t>
            </a:r>
            <a:r>
              <a:rPr lang="en-US" i="1" baseline="-25000" dirty="0">
                <a:latin typeface="Helvetica" charset="0"/>
              </a:rPr>
              <a:t>2</a:t>
            </a:r>
            <a:r>
              <a:rPr lang="en-US" i="1" dirty="0">
                <a:latin typeface="Helvetica" charset="0"/>
              </a:rPr>
              <a:t>O</a:t>
            </a:r>
            <a:r>
              <a:rPr lang="en-US" i="1" baseline="-25000" dirty="0">
                <a:latin typeface="Helvetica" charset="0"/>
              </a:rPr>
              <a:t>(l) </a:t>
            </a:r>
            <a:r>
              <a:rPr lang="en-US" b="1" i="1" dirty="0">
                <a:solidFill>
                  <a:srgbClr val="FB001F"/>
                </a:solidFill>
                <a:latin typeface="Helvetica" charset="0"/>
              </a:rPr>
              <a:t>+ </a:t>
            </a:r>
            <a:r>
              <a:rPr lang="en-US" sz="4000" b="1" i="1" dirty="0">
                <a:solidFill>
                  <a:srgbClr val="FB001F"/>
                </a:solidFill>
                <a:latin typeface="Helvetica" charset="0"/>
              </a:rPr>
              <a:t>energy</a:t>
            </a:r>
            <a:endParaRPr lang="en-US" sz="4000" b="1" dirty="0"/>
          </a:p>
        </p:txBody>
      </p:sp>
      <p:cxnSp>
        <p:nvCxnSpPr>
          <p:cNvPr id="22532" name="Straight Arrow Connector 22"/>
          <p:cNvCxnSpPr>
            <a:cxnSpLocks noChangeShapeType="1"/>
          </p:cNvCxnSpPr>
          <p:nvPr/>
        </p:nvCxnSpPr>
        <p:spPr bwMode="auto">
          <a:xfrm>
            <a:off x="3505200" y="1828800"/>
            <a:ext cx="381000" cy="1588"/>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22533" name="Rectangle 10">
            <a:hlinkClick r:id="rId5"/>
          </p:cNvPr>
          <p:cNvSpPr>
            <a:spLocks noChangeArrowheads="1"/>
          </p:cNvSpPr>
          <p:nvPr/>
        </p:nvSpPr>
        <p:spPr bwMode="auto">
          <a:xfrm>
            <a:off x="457200" y="5867400"/>
            <a:ext cx="8382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en-US" sz="1800">
                <a:cs typeface="Arial" charset="0"/>
              </a:rPr>
              <a:t>http://chemconnections.org/general/movies/4StrokeEngine_Ortho_3D_Small.gif</a:t>
            </a:r>
          </a:p>
        </p:txBody>
      </p:sp>
      <p:pic>
        <p:nvPicPr>
          <p:cNvPr id="22534" name="4StrokeEngine_Ortho_3D_Small.gif" descr="/Users/ronrusay/Desktop/Powerpoint &amp; Movies/Movies/4StrokeEngine_Ortho_3D_Small.gif">
            <a:hlinkClick r:id="" action="ppaction://media"/>
          </p:cNvPr>
          <p:cNvPicPr>
            <a:picLocks noChangeAspect="1" noChangeArrowheads="1"/>
          </p:cNvPicPr>
          <p:nvPr>
            <a:videoFile r:link="rId2"/>
            <p:extLst>
              <p:ext uri="{DAA4B4D4-6D71-4841-9C94-3DE7FCFB9230}">
                <p14:media xmlns:p14="http://schemas.microsoft.com/office/powerpoint/2010/main" r:link="rId1"/>
              </p:ext>
            </p:extLst>
          </p:nvPr>
        </p:nvPicPr>
        <p:blipFill>
          <a:blip r:embed="rId6">
            <a:extLst>
              <a:ext uri="{28A0092B-C50C-407E-A947-70E740481C1C}">
                <a14:useLocalDpi xmlns:a14="http://schemas.microsoft.com/office/drawing/2010/main" val="0"/>
              </a:ext>
            </a:extLst>
          </a:blip>
          <a:srcRect/>
          <a:stretch>
            <a:fillRect/>
          </a:stretch>
        </p:blipFill>
        <p:spPr bwMode="auto">
          <a:xfrm>
            <a:off x="3124200" y="2057400"/>
            <a:ext cx="28575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1371600" y="224135"/>
            <a:ext cx="6553200" cy="461665"/>
          </a:xfrm>
          <a:prstGeom prst="rect">
            <a:avLst/>
          </a:prstGeom>
        </p:spPr>
        <p:txBody>
          <a:bodyPr wrap="square">
            <a:spAutoFit/>
          </a:bodyPr>
          <a:lstStyle/>
          <a:p>
            <a:pPr algn="ctr" eaLnBrk="1" hangingPunct="1">
              <a:buFont typeface="Monotype Sorts" charset="0"/>
              <a:buChar char=""/>
            </a:pPr>
            <a:r>
              <a:rPr lang="en-US" b="1" dirty="0">
                <a:latin typeface="Calibri" charset="0"/>
              </a:rPr>
              <a:t>Combustion: Oxidation-</a:t>
            </a:r>
            <a:r>
              <a:rPr lang="en-US" b="1" dirty="0" smtClean="0">
                <a:latin typeface="Calibri" charset="0"/>
              </a:rPr>
              <a:t>Reduction Reaction</a:t>
            </a:r>
            <a:endParaRPr lang="en-US" b="1" dirty="0">
              <a:latin typeface="Calibri" charset="0"/>
            </a:endParaRPr>
          </a:p>
        </p:txBody>
      </p:sp>
    </p:spTree>
    <p:extLst>
      <p:ext uri="{BB962C8B-B14F-4D97-AF65-F5344CB8AC3E}">
        <p14:creationId xmlns:p14="http://schemas.microsoft.com/office/powerpoint/2010/main" val="406409351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6000" fill="hold"/>
                                        <p:tgtEl>
                                          <p:spTgt spid="2253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repeatCount="indefinite" fill="hold" display="0">
                  <p:stCondLst>
                    <p:cond delay="indefinite"/>
                  </p:stCondLst>
                  <p:endCondLst>
                    <p:cond evt="onNext" delay="0">
                      <p:tgtEl>
                        <p:sldTgt/>
                      </p:tgtEl>
                    </p:cond>
                    <p:cond evt="onPrev" delay="0">
                      <p:tgtEl>
                        <p:sldTgt/>
                      </p:tgtEl>
                    </p:cond>
                  </p:endCondLst>
                </p:cTn>
                <p:tgtEl>
                  <p:spTgt spid="22534"/>
                </p:tgtEl>
              </p:cMediaNode>
            </p:video>
            <p:seq concurrent="1" nextAc="seek">
              <p:cTn id="8" restart="whenNotActive" fill="hold" evtFilter="cancelBubble" nodeType="interactiveSeq">
                <p:stCondLst>
                  <p:cond evt="onClick" delay="0">
                    <p:tgtEl>
                      <p:spTgt spid="22534"/>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22534"/>
                                        </p:tgtEl>
                                      </p:cBhvr>
                                    </p:cmd>
                                  </p:childTnLst>
                                </p:cTn>
                              </p:par>
                            </p:childTnLst>
                          </p:cTn>
                        </p:par>
                      </p:childTnLst>
                    </p:cTn>
                  </p:par>
                </p:childTnLst>
              </p:cTn>
              <p:nextCondLst>
                <p:cond evt="onClick" delay="0">
                  <p:tgtEl>
                    <p:spTgt spid="22534"/>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228600" y="457200"/>
            <a:ext cx="8915400" cy="1162050"/>
          </a:xfrm>
        </p:spPr>
        <p:txBody>
          <a:bodyPr/>
          <a:lstStyle/>
          <a:p>
            <a:pPr eaLnBrk="1" hangingPunct="1"/>
            <a:r>
              <a:rPr lang="en-US" sz="3600" dirty="0">
                <a:latin typeface="Calibri" charset="0"/>
                <a:ea typeface="ＭＳ Ｐゴシック" charset="0"/>
                <a:cs typeface="ＭＳ Ｐゴシック" charset="0"/>
              </a:rPr>
              <a:t>Molecular Shapes       </a:t>
            </a:r>
            <a:r>
              <a:rPr lang="es-ES_tradnl" sz="3600" b="1" dirty="0">
                <a:latin typeface="Calibri" charset="0"/>
                <a:ea typeface="ＭＳ Ｐゴシック" charset="0"/>
                <a:cs typeface="ＭＳ Ｐゴシック" charset="0"/>
              </a:rPr>
              <a:t> </a:t>
            </a:r>
            <a:r>
              <a:rPr lang="en-US" sz="3600" dirty="0">
                <a:latin typeface="Calibri" charset="0"/>
                <a:ea typeface="ＭＳ Ｐゴシック" charset="0"/>
                <a:cs typeface="ＭＳ Ｐゴシック" charset="0"/>
              </a:rPr>
              <a:t> Lewis Structures </a:t>
            </a:r>
            <a:br>
              <a:rPr lang="en-US" sz="3600" dirty="0">
                <a:latin typeface="Calibri" charset="0"/>
                <a:ea typeface="ＭＳ Ｐゴシック" charset="0"/>
                <a:cs typeface="ＭＳ Ｐゴシック" charset="0"/>
              </a:rPr>
            </a:br>
            <a:r>
              <a:rPr lang="en-US" sz="3200" dirty="0" err="1">
                <a:latin typeface="Calibri" charset="0"/>
                <a:ea typeface="ＭＳ Ｐゴシック" charset="0"/>
                <a:cs typeface="ＭＳ Ｐゴシック" charset="0"/>
              </a:rPr>
              <a:t>MolView</a:t>
            </a:r>
            <a:r>
              <a:rPr lang="en-US" sz="3200" dirty="0">
                <a:latin typeface="Calibri" charset="0"/>
                <a:ea typeface="ＭＳ Ｐゴシック" charset="0"/>
                <a:cs typeface="ＭＳ Ｐゴシック" charset="0"/>
              </a:rPr>
              <a:t>: Visual On-line Molecular Modeling</a:t>
            </a:r>
          </a:p>
        </p:txBody>
      </p:sp>
      <p:sp>
        <p:nvSpPr>
          <p:cNvPr id="18435" name="Rectangle 5"/>
          <p:cNvSpPr>
            <a:spLocks noChangeArrowheads="1"/>
          </p:cNvSpPr>
          <p:nvPr/>
        </p:nvSpPr>
        <p:spPr bwMode="auto">
          <a:xfrm>
            <a:off x="-228600" y="5811838"/>
            <a:ext cx="960120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800" dirty="0"/>
              <a:t>Bonding, Lewis </a:t>
            </a:r>
            <a:r>
              <a:rPr lang="en-US" sz="1800" dirty="0" smtClean="0"/>
              <a:t>Structures</a:t>
            </a:r>
            <a:r>
              <a:rPr lang="en-US" sz="1800" dirty="0"/>
              <a:t/>
            </a:r>
            <a:br>
              <a:rPr lang="en-US" sz="1800" dirty="0"/>
            </a:br>
            <a:r>
              <a:rPr lang="en-US" sz="2000" dirty="0"/>
              <a:t>Computational Experiments, </a:t>
            </a:r>
            <a:r>
              <a:rPr lang="en-US" sz="2000" dirty="0" smtClean="0"/>
              <a:t>Molecular Modeling</a:t>
            </a:r>
            <a:endParaRPr lang="en-US" sz="2000" dirty="0"/>
          </a:p>
        </p:txBody>
      </p:sp>
      <p:sp>
        <p:nvSpPr>
          <p:cNvPr id="18436" name="Rectangle 6">
            <a:hlinkClick r:id="rId2"/>
          </p:cNvPr>
          <p:cNvSpPr>
            <a:spLocks noChangeArrowheads="1"/>
          </p:cNvSpPr>
          <p:nvPr/>
        </p:nvSpPr>
        <p:spPr bwMode="auto">
          <a:xfrm>
            <a:off x="3276600" y="228600"/>
            <a:ext cx="26447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800">
                <a:hlinkClick r:id="rId2"/>
              </a:rPr>
              <a:t>http://molview.org</a:t>
            </a:r>
            <a:endParaRPr lang="en-US" sz="1800"/>
          </a:p>
        </p:txBody>
      </p:sp>
      <p:sp>
        <p:nvSpPr>
          <p:cNvPr id="6" name="Left-Right Arrow 5"/>
          <p:cNvSpPr/>
          <p:nvPr/>
        </p:nvSpPr>
        <p:spPr>
          <a:xfrm>
            <a:off x="4495800" y="762000"/>
            <a:ext cx="685800" cy="152400"/>
          </a:xfrm>
          <a:prstGeom prst="left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endParaRPr lang="en-US" sz="1800">
              <a:solidFill>
                <a:srgbClr val="FFFFFF"/>
              </a:solidFill>
              <a:latin typeface="Calibri" charset="0"/>
              <a:ea typeface="ＭＳ Ｐゴシック" charset="0"/>
              <a:cs typeface="ＭＳ Ｐゴシック" charset="0"/>
            </a:endParaRPr>
          </a:p>
        </p:txBody>
      </p:sp>
      <p:pic>
        <p:nvPicPr>
          <p:cNvPr id="18438" name="Picture 8" descr="Screen Shot 2018-03-15 at 4.20.01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1981200"/>
            <a:ext cx="5410200" cy="34988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9" descr="Screen Shot 2018-03-15 at 4.23.06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114800" y="3213100"/>
            <a:ext cx="1039813" cy="105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245533" y="1524000"/>
            <a:ext cx="8534400" cy="338554"/>
          </a:xfrm>
          <a:prstGeom prst="rect">
            <a:avLst/>
          </a:prstGeom>
        </p:spPr>
        <p:txBody>
          <a:bodyPr wrap="square">
            <a:spAutoFit/>
          </a:bodyPr>
          <a:lstStyle/>
          <a:p>
            <a:pPr algn="ctr"/>
            <a:r>
              <a:rPr lang="pl-PL" sz="1600" dirty="0" err="1"/>
              <a:t>https</a:t>
            </a:r>
            <a:r>
              <a:rPr lang="pl-PL" sz="1600" dirty="0"/>
              <a:t>://</a:t>
            </a:r>
            <a:r>
              <a:rPr lang="pl-PL" sz="1600" dirty="0" err="1"/>
              <a:t>www.youtube.com</a:t>
            </a:r>
            <a:r>
              <a:rPr lang="pl-PL" sz="1600" dirty="0"/>
              <a:t>/</a:t>
            </a:r>
            <a:r>
              <a:rPr lang="pl-PL" sz="1600" dirty="0" err="1"/>
              <a:t>watch?v</a:t>
            </a:r>
            <a:r>
              <a:rPr lang="pl-PL" sz="1600" dirty="0"/>
              <a:t>=cOJ3MUpDrfI&amp;list=PLE7B4FAD08F1EBCE2&amp;index=2</a:t>
            </a:r>
            <a:endParaRPr lang="en-US" sz="1600" dirty="0"/>
          </a:p>
        </p:txBody>
      </p:sp>
    </p:spTree>
    <p:extLst>
      <p:ext uri="{BB962C8B-B14F-4D97-AF65-F5344CB8AC3E}">
        <p14:creationId xmlns:p14="http://schemas.microsoft.com/office/powerpoint/2010/main" val="102707029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228600" y="533400"/>
            <a:ext cx="8915400" cy="1162050"/>
          </a:xfrm>
        </p:spPr>
        <p:txBody>
          <a:bodyPr/>
          <a:lstStyle/>
          <a:p>
            <a:pPr eaLnBrk="1" hangingPunct="1"/>
            <a:r>
              <a:rPr lang="en-US" sz="3600">
                <a:latin typeface="Calibri" charset="0"/>
                <a:ea typeface="ＭＳ Ｐゴシック" charset="0"/>
                <a:cs typeface="ＭＳ Ｐゴシック" charset="0"/>
              </a:rPr>
              <a:t>Molecular Shapes       </a:t>
            </a:r>
            <a:r>
              <a:rPr lang="es-ES_tradnl" sz="3600" b="1">
                <a:latin typeface="Calibri" charset="0"/>
                <a:ea typeface="ＭＳ Ｐゴシック" charset="0"/>
                <a:cs typeface="ＭＳ Ｐゴシック" charset="0"/>
              </a:rPr>
              <a:t> </a:t>
            </a:r>
            <a:r>
              <a:rPr lang="en-US" sz="3600">
                <a:latin typeface="Calibri" charset="0"/>
                <a:ea typeface="ＭＳ Ｐゴシック" charset="0"/>
                <a:cs typeface="ＭＳ Ｐゴシック" charset="0"/>
              </a:rPr>
              <a:t> Lewis Structures </a:t>
            </a:r>
            <a:br>
              <a:rPr lang="en-US" sz="3600">
                <a:latin typeface="Calibri" charset="0"/>
                <a:ea typeface="ＭＳ Ｐゴシック" charset="0"/>
                <a:cs typeface="ＭＳ Ｐゴシック" charset="0"/>
              </a:rPr>
            </a:br>
            <a:r>
              <a:rPr lang="en-US" sz="3200">
                <a:latin typeface="Calibri" charset="0"/>
                <a:ea typeface="ＭＳ Ｐゴシック" charset="0"/>
                <a:cs typeface="ＭＳ Ｐゴシック" charset="0"/>
              </a:rPr>
              <a:t>MolView: Visual On-line Molecular Modeling</a:t>
            </a:r>
          </a:p>
        </p:txBody>
      </p:sp>
      <p:sp>
        <p:nvSpPr>
          <p:cNvPr id="19460" name="Rectangle 6">
            <a:hlinkClick r:id="rId2"/>
          </p:cNvPr>
          <p:cNvSpPr>
            <a:spLocks noChangeArrowheads="1"/>
          </p:cNvSpPr>
          <p:nvPr/>
        </p:nvSpPr>
        <p:spPr bwMode="auto">
          <a:xfrm>
            <a:off x="3276600" y="228600"/>
            <a:ext cx="26447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800">
                <a:hlinkClick r:id="rId2"/>
              </a:rPr>
              <a:t>http://molview.org</a:t>
            </a:r>
            <a:endParaRPr lang="en-US" sz="1800"/>
          </a:p>
        </p:txBody>
      </p:sp>
      <p:sp>
        <p:nvSpPr>
          <p:cNvPr id="6" name="Left-Right Arrow 5"/>
          <p:cNvSpPr/>
          <p:nvPr/>
        </p:nvSpPr>
        <p:spPr>
          <a:xfrm>
            <a:off x="4419600" y="838200"/>
            <a:ext cx="685800" cy="152400"/>
          </a:xfrm>
          <a:prstGeom prst="left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endParaRPr lang="en-US" sz="1800">
              <a:solidFill>
                <a:srgbClr val="FFFFFF"/>
              </a:solidFill>
              <a:latin typeface="Calibri" charset="0"/>
              <a:ea typeface="ＭＳ Ｐゴシック" charset="0"/>
              <a:cs typeface="ＭＳ Ｐゴシック" charset="0"/>
            </a:endParaRPr>
          </a:p>
        </p:txBody>
      </p:sp>
      <p:pic>
        <p:nvPicPr>
          <p:cNvPr id="19462" name="Picture 7" descr="Screen Shot 2018-03-15 at 4.14.55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98613" y="1828800"/>
            <a:ext cx="5641975" cy="34718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 name="Rectangle 5"/>
          <p:cNvSpPr>
            <a:spLocks noChangeArrowheads="1"/>
          </p:cNvSpPr>
          <p:nvPr/>
        </p:nvSpPr>
        <p:spPr bwMode="auto">
          <a:xfrm>
            <a:off x="-228600" y="5811838"/>
            <a:ext cx="960120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800" dirty="0"/>
              <a:t>Bonding, Lewis </a:t>
            </a:r>
            <a:r>
              <a:rPr lang="en-US" sz="1800" dirty="0" smtClean="0"/>
              <a:t>Structures</a:t>
            </a:r>
            <a:r>
              <a:rPr lang="en-US" sz="1800" dirty="0"/>
              <a:t/>
            </a:r>
            <a:br>
              <a:rPr lang="en-US" sz="1800" dirty="0"/>
            </a:br>
            <a:r>
              <a:rPr lang="en-US" sz="2000" dirty="0"/>
              <a:t>Computational Experiments, </a:t>
            </a:r>
            <a:r>
              <a:rPr lang="en-US" sz="2000" dirty="0" smtClean="0"/>
              <a:t>Molecular Modeling</a:t>
            </a:r>
            <a:endParaRPr lang="en-US" sz="2000" dirty="0"/>
          </a:p>
        </p:txBody>
      </p:sp>
    </p:spTree>
    <p:extLst>
      <p:ext uri="{BB962C8B-B14F-4D97-AF65-F5344CB8AC3E}">
        <p14:creationId xmlns:p14="http://schemas.microsoft.com/office/powerpoint/2010/main" val="1623806168"/>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914400" y="342900"/>
            <a:ext cx="7772400" cy="685800"/>
          </a:xfrm>
        </p:spPr>
        <p:txBody>
          <a:bodyPr/>
          <a:lstStyle/>
          <a:p>
            <a:r>
              <a:rPr lang="en-US">
                <a:latin typeface="Calibri" charset="0"/>
                <a:ea typeface="ＭＳ Ｐゴシック" charset="0"/>
                <a:cs typeface="ＭＳ Ｐゴシック" charset="0"/>
              </a:rPr>
              <a:t/>
            </a:r>
            <a:br>
              <a:rPr lang="en-US">
                <a:latin typeface="Calibri" charset="0"/>
                <a:ea typeface="ＭＳ Ｐゴシック" charset="0"/>
                <a:cs typeface="ＭＳ Ｐゴシック" charset="0"/>
              </a:rPr>
            </a:br>
            <a:r>
              <a:rPr lang="en-US" sz="3600">
                <a:latin typeface="Calibri" charset="0"/>
                <a:ea typeface="ＭＳ Ｐゴシック" charset="0"/>
                <a:cs typeface="ＭＳ Ｐゴシック" charset="0"/>
              </a:rPr>
              <a:t>Combustion</a:t>
            </a:r>
          </a:p>
        </p:txBody>
      </p:sp>
      <p:sp>
        <p:nvSpPr>
          <p:cNvPr id="20483" name="Rectangle 5"/>
          <p:cNvSpPr>
            <a:spLocks noChangeArrowheads="1"/>
          </p:cNvSpPr>
          <p:nvPr/>
        </p:nvSpPr>
        <p:spPr bwMode="auto">
          <a:xfrm>
            <a:off x="1219200" y="1365250"/>
            <a:ext cx="7391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b="1" i="1">
                <a:latin typeface="Helvetica" charset="0"/>
              </a:rPr>
              <a:t>1 </a:t>
            </a:r>
            <a:r>
              <a:rPr lang="en-US" i="1">
                <a:latin typeface="Helvetica" charset="0"/>
              </a:rPr>
              <a:t>CH</a:t>
            </a:r>
            <a:r>
              <a:rPr lang="en-US" i="1" baseline="-25000">
                <a:latin typeface="Helvetica" charset="0"/>
              </a:rPr>
              <a:t>4(g)</a:t>
            </a:r>
            <a:r>
              <a:rPr lang="en-US" i="1">
                <a:latin typeface="Helvetica" charset="0"/>
              </a:rPr>
              <a:t>+ </a:t>
            </a:r>
            <a:r>
              <a:rPr lang="en-US" b="1" i="1">
                <a:latin typeface="Helvetica" charset="0"/>
              </a:rPr>
              <a:t>2 </a:t>
            </a:r>
            <a:r>
              <a:rPr lang="en-US" i="1">
                <a:latin typeface="Helvetica" charset="0"/>
              </a:rPr>
              <a:t>O</a:t>
            </a:r>
            <a:r>
              <a:rPr lang="en-US" i="1" baseline="-25000">
                <a:latin typeface="Helvetica" charset="0"/>
              </a:rPr>
              <a:t>2(g)</a:t>
            </a:r>
            <a:r>
              <a:rPr lang="en-US" i="1">
                <a:latin typeface="Helvetica" charset="0"/>
              </a:rPr>
              <a:t>        </a:t>
            </a:r>
            <a:r>
              <a:rPr lang="en-US" b="1" i="1">
                <a:latin typeface="Helvetica" charset="0"/>
              </a:rPr>
              <a:t>1</a:t>
            </a:r>
            <a:r>
              <a:rPr lang="en-US" i="1">
                <a:latin typeface="Helvetica" charset="0"/>
              </a:rPr>
              <a:t> CO</a:t>
            </a:r>
            <a:r>
              <a:rPr lang="en-US" i="1" baseline="-25000">
                <a:latin typeface="Helvetica" charset="0"/>
              </a:rPr>
              <a:t>2(g)</a:t>
            </a:r>
            <a:r>
              <a:rPr lang="en-US" i="1">
                <a:latin typeface="Helvetica" charset="0"/>
              </a:rPr>
              <a:t>+</a:t>
            </a:r>
            <a:r>
              <a:rPr lang="en-US" b="1" i="1">
                <a:latin typeface="Helvetica" charset="0"/>
              </a:rPr>
              <a:t> 2 </a:t>
            </a:r>
            <a:r>
              <a:rPr lang="en-US" i="1">
                <a:latin typeface="Helvetica" charset="0"/>
              </a:rPr>
              <a:t>H</a:t>
            </a:r>
            <a:r>
              <a:rPr lang="en-US" i="1" baseline="-25000">
                <a:latin typeface="Helvetica" charset="0"/>
              </a:rPr>
              <a:t>2</a:t>
            </a:r>
            <a:r>
              <a:rPr lang="en-US" i="1">
                <a:latin typeface="Helvetica" charset="0"/>
              </a:rPr>
              <a:t>O</a:t>
            </a:r>
            <a:r>
              <a:rPr lang="en-US" i="1" baseline="-25000">
                <a:latin typeface="Helvetica" charset="0"/>
              </a:rPr>
              <a:t>(g) </a:t>
            </a:r>
            <a:r>
              <a:rPr lang="en-US" i="1">
                <a:solidFill>
                  <a:srgbClr val="FB001F"/>
                </a:solidFill>
                <a:latin typeface="Helvetica" charset="0"/>
              </a:rPr>
              <a:t>+ energy</a:t>
            </a:r>
            <a:endParaRPr lang="en-US"/>
          </a:p>
        </p:txBody>
      </p:sp>
      <p:cxnSp>
        <p:nvCxnSpPr>
          <p:cNvPr id="20484" name="Straight Arrow Connector 22"/>
          <p:cNvCxnSpPr>
            <a:cxnSpLocks noChangeShapeType="1"/>
          </p:cNvCxnSpPr>
          <p:nvPr/>
        </p:nvCxnSpPr>
        <p:spPr bwMode="auto">
          <a:xfrm>
            <a:off x="4343400" y="3925888"/>
            <a:ext cx="762000" cy="1587"/>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pic>
        <p:nvPicPr>
          <p:cNvPr id="20485" name="Picture 6" descr="Screen Shot 2018-03-15 at 4.29.19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3352800"/>
            <a:ext cx="1130300" cy="108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6" name="Picture 7" descr="Screen Shot 2018-03-15 at 4.29.12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480175" y="3943350"/>
            <a:ext cx="1292225"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7" name="Picture 8" descr="Screen Shot 2018-03-15 at 4.29.19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53200" y="2724150"/>
            <a:ext cx="1074738"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8" name="Picture 9" descr="Screen Shot 2018-03-15 at 4.28.59 PM.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16250" y="4267200"/>
            <a:ext cx="89535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9" name="Picture 10" descr="Screen Shot 2018-03-15 at 4.28.59 PM.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flipV="1">
            <a:off x="2819400" y="3055938"/>
            <a:ext cx="838200"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0" name="Picture 11" descr="Screen Shot 2018-03-15 at 4.28.46 PM.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828800" y="3638550"/>
            <a:ext cx="1041400"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1" name="Picture 13" descr="Screen Shot 2018-03-15 at 4.23.06 PM.pn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217988" y="2724150"/>
            <a:ext cx="1039812" cy="105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92" name="TextBox 14"/>
          <p:cNvSpPr txBox="1">
            <a:spLocks noChangeArrowheads="1"/>
          </p:cNvSpPr>
          <p:nvPr/>
        </p:nvSpPr>
        <p:spPr bwMode="auto">
          <a:xfrm>
            <a:off x="1524000" y="2514600"/>
            <a:ext cx="6477000" cy="30464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a:p>
          <a:p>
            <a:pPr eaLnBrk="1" hangingPunct="1"/>
            <a:endParaRPr lang="en-US"/>
          </a:p>
          <a:p>
            <a:pPr eaLnBrk="1" hangingPunct="1"/>
            <a:endParaRPr lang="en-US"/>
          </a:p>
          <a:p>
            <a:pPr eaLnBrk="1" hangingPunct="1"/>
            <a:endParaRPr lang="en-US"/>
          </a:p>
          <a:p>
            <a:pPr eaLnBrk="1" hangingPunct="1"/>
            <a:endParaRPr lang="en-US"/>
          </a:p>
          <a:p>
            <a:pPr eaLnBrk="1" hangingPunct="1"/>
            <a:endParaRPr lang="en-US"/>
          </a:p>
          <a:p>
            <a:pPr eaLnBrk="1" hangingPunct="1"/>
            <a:endParaRPr lang="en-US"/>
          </a:p>
          <a:p>
            <a:pPr eaLnBrk="1" hangingPunct="1"/>
            <a:endParaRPr lang="en-US"/>
          </a:p>
        </p:txBody>
      </p:sp>
      <p:cxnSp>
        <p:nvCxnSpPr>
          <p:cNvPr id="17" name="Straight Arrow Connector 16"/>
          <p:cNvCxnSpPr/>
          <p:nvPr/>
        </p:nvCxnSpPr>
        <p:spPr>
          <a:xfrm>
            <a:off x="3505200" y="1600200"/>
            <a:ext cx="560388"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4" name="Rectangle 5"/>
          <p:cNvSpPr>
            <a:spLocks noChangeArrowheads="1"/>
          </p:cNvSpPr>
          <p:nvPr/>
        </p:nvSpPr>
        <p:spPr bwMode="auto">
          <a:xfrm>
            <a:off x="-228600" y="5811838"/>
            <a:ext cx="960120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800" dirty="0"/>
              <a:t>Bonding, Lewis </a:t>
            </a:r>
            <a:r>
              <a:rPr lang="en-US" sz="1800" dirty="0" smtClean="0"/>
              <a:t>Structures</a:t>
            </a:r>
            <a:r>
              <a:rPr lang="en-US" sz="1800" dirty="0"/>
              <a:t/>
            </a:r>
            <a:br>
              <a:rPr lang="en-US" sz="1800" dirty="0"/>
            </a:br>
            <a:r>
              <a:rPr lang="en-US" sz="2000" dirty="0"/>
              <a:t>Computational Experiments, </a:t>
            </a:r>
            <a:r>
              <a:rPr lang="en-US" sz="2000" dirty="0" smtClean="0"/>
              <a:t>Molecular Modeling</a:t>
            </a:r>
            <a:endParaRPr lang="en-US" sz="2000" dirty="0"/>
          </a:p>
        </p:txBody>
      </p:sp>
    </p:spTree>
    <p:extLst>
      <p:ext uri="{BB962C8B-B14F-4D97-AF65-F5344CB8AC3E}">
        <p14:creationId xmlns:p14="http://schemas.microsoft.com/office/powerpoint/2010/main" val="62573069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4495800" y="2052935"/>
            <a:ext cx="1382560" cy="461665"/>
          </a:xfrm>
          <a:prstGeom prst="rect">
            <a:avLst/>
          </a:prstGeom>
        </p:spPr>
        <p:txBody>
          <a:bodyPr wrap="none">
            <a:spAutoFit/>
          </a:bodyPr>
          <a:lstStyle/>
          <a:p>
            <a:r>
              <a:rPr lang="en-US" dirty="0" smtClean="0"/>
              <a:t>. 10/8/18</a:t>
            </a:r>
            <a:endParaRPr lang="en-US" dirty="0"/>
          </a:p>
        </p:txBody>
      </p:sp>
      <p:pic>
        <p:nvPicPr>
          <p:cNvPr id="4" name="Picture 3" descr="Screen Shot 2019-03-11 at 10.00.50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7600" y="1651000"/>
            <a:ext cx="4356100" cy="3683000"/>
          </a:xfrm>
          <a:prstGeom prst="rect">
            <a:avLst/>
          </a:prstGeom>
        </p:spPr>
      </p:pic>
      <p:sp>
        <p:nvSpPr>
          <p:cNvPr id="13" name="Rectangle 12"/>
          <p:cNvSpPr/>
          <p:nvPr/>
        </p:nvSpPr>
        <p:spPr>
          <a:xfrm>
            <a:off x="304800" y="5678269"/>
            <a:ext cx="8382000" cy="923330"/>
          </a:xfrm>
          <a:prstGeom prst="rect">
            <a:avLst/>
          </a:prstGeom>
        </p:spPr>
        <p:txBody>
          <a:bodyPr wrap="square">
            <a:spAutoFit/>
          </a:bodyPr>
          <a:lstStyle/>
          <a:p>
            <a:pPr algn="ctr"/>
            <a:r>
              <a:rPr lang="pl-PL" sz="1800" dirty="0" smtClean="0"/>
              <a:t>#4</a:t>
            </a:r>
          </a:p>
          <a:p>
            <a:pPr algn="ctr"/>
            <a:r>
              <a:rPr lang="pl-PL" sz="1800" dirty="0" err="1" smtClean="0"/>
              <a:t>https</a:t>
            </a:r>
            <a:r>
              <a:rPr lang="pl-PL" sz="1800" dirty="0"/>
              <a:t>://</a:t>
            </a:r>
            <a:r>
              <a:rPr lang="pl-PL" sz="1800" dirty="0" err="1"/>
              <a:t>www.youtube.com</a:t>
            </a:r>
            <a:r>
              <a:rPr lang="pl-PL" sz="1800" dirty="0"/>
              <a:t>/</a:t>
            </a:r>
            <a:r>
              <a:rPr lang="pl-PL" sz="1800" dirty="0" err="1"/>
              <a:t>watch?v</a:t>
            </a:r>
            <a:r>
              <a:rPr lang="pl-PL" sz="1800" dirty="0"/>
              <a:t>=EvphJO8VKlc&amp;index=4&amp;list=PLE7B4FAD08F1EBCE2</a:t>
            </a:r>
            <a:endParaRPr lang="en-US" sz="1800" dirty="0"/>
          </a:p>
        </p:txBody>
      </p:sp>
      <p:sp>
        <p:nvSpPr>
          <p:cNvPr id="6" name="Rectangle 2"/>
          <p:cNvSpPr>
            <a:spLocks noGrp="1" noChangeArrowheads="1"/>
          </p:cNvSpPr>
          <p:nvPr>
            <p:ph type="title"/>
          </p:nvPr>
        </p:nvSpPr>
        <p:spPr>
          <a:xfrm>
            <a:off x="762000" y="228600"/>
            <a:ext cx="7772400" cy="1162050"/>
          </a:xfrm>
        </p:spPr>
        <p:txBody>
          <a:bodyPr/>
          <a:lstStyle/>
          <a:p>
            <a:r>
              <a:rPr lang="en-US" b="1" i="1" dirty="0">
                <a:solidFill>
                  <a:srgbClr val="FF0000"/>
                </a:solidFill>
                <a:latin typeface="Calibri" charset="0"/>
              </a:rPr>
              <a:t>CO</a:t>
            </a:r>
            <a:r>
              <a:rPr lang="en-US" b="1" i="1" baseline="-25000" dirty="0">
                <a:solidFill>
                  <a:srgbClr val="FF0000"/>
                </a:solidFill>
                <a:latin typeface="Calibri" charset="0"/>
              </a:rPr>
              <a:t>2</a:t>
            </a:r>
            <a:r>
              <a:rPr lang="en-US" b="1" i="1" dirty="0">
                <a:solidFill>
                  <a:srgbClr val="FF0000"/>
                </a:solidFill>
                <a:latin typeface="Calibri" charset="0"/>
              </a:rPr>
              <a:t> Concentration Effects</a:t>
            </a:r>
            <a:br>
              <a:rPr lang="en-US" b="1" i="1" dirty="0">
                <a:solidFill>
                  <a:srgbClr val="FF0000"/>
                </a:solidFill>
                <a:latin typeface="Calibri" charset="0"/>
              </a:rPr>
            </a:br>
            <a:endParaRPr lang="en-US" sz="3600" b="1" baseline="-25000" dirty="0">
              <a:solidFill>
                <a:srgbClr val="FF0000"/>
              </a:solidFill>
              <a:latin typeface="Times" charset="0"/>
              <a:ea typeface="ＭＳ Ｐゴシック" charset="0"/>
              <a:cs typeface="ＭＳ Ｐゴシック" charset="0"/>
            </a:endParaRPr>
          </a:p>
        </p:txBody>
      </p:sp>
    </p:spTree>
    <p:extLst>
      <p:ext uri="{BB962C8B-B14F-4D97-AF65-F5344CB8AC3E}">
        <p14:creationId xmlns:p14="http://schemas.microsoft.com/office/powerpoint/2010/main" val="651237811"/>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4495800" y="2052935"/>
            <a:ext cx="1382560" cy="461665"/>
          </a:xfrm>
          <a:prstGeom prst="rect">
            <a:avLst/>
          </a:prstGeom>
        </p:spPr>
        <p:txBody>
          <a:bodyPr wrap="none">
            <a:spAutoFit/>
          </a:bodyPr>
          <a:lstStyle/>
          <a:p>
            <a:r>
              <a:rPr lang="en-US" dirty="0" smtClean="0"/>
              <a:t>. 10/8/18</a:t>
            </a:r>
            <a:endParaRPr lang="en-US" dirty="0"/>
          </a:p>
        </p:txBody>
      </p:sp>
      <p:pic>
        <p:nvPicPr>
          <p:cNvPr id="4" name="Picture 3" descr="Screen Shot 2019-03-11 at 10.00.50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7600" y="1651000"/>
            <a:ext cx="4356100" cy="3683000"/>
          </a:xfrm>
          <a:prstGeom prst="rect">
            <a:avLst/>
          </a:prstGeom>
        </p:spPr>
      </p:pic>
      <p:sp>
        <p:nvSpPr>
          <p:cNvPr id="13" name="Rectangle 12"/>
          <p:cNvSpPr/>
          <p:nvPr/>
        </p:nvSpPr>
        <p:spPr>
          <a:xfrm>
            <a:off x="304800" y="5678269"/>
            <a:ext cx="8382000" cy="923330"/>
          </a:xfrm>
          <a:prstGeom prst="rect">
            <a:avLst/>
          </a:prstGeom>
        </p:spPr>
        <p:txBody>
          <a:bodyPr wrap="square">
            <a:spAutoFit/>
          </a:bodyPr>
          <a:lstStyle/>
          <a:p>
            <a:pPr algn="ctr"/>
            <a:r>
              <a:rPr lang="pl-PL" sz="1800" dirty="0" smtClean="0"/>
              <a:t>#4</a:t>
            </a:r>
          </a:p>
          <a:p>
            <a:pPr algn="ctr"/>
            <a:r>
              <a:rPr lang="pl-PL" sz="1800" dirty="0" err="1" smtClean="0"/>
              <a:t>https</a:t>
            </a:r>
            <a:r>
              <a:rPr lang="pl-PL" sz="1800" dirty="0"/>
              <a:t>://</a:t>
            </a:r>
            <a:r>
              <a:rPr lang="pl-PL" sz="1800" dirty="0" err="1"/>
              <a:t>www.youtube.com</a:t>
            </a:r>
            <a:r>
              <a:rPr lang="pl-PL" sz="1800" dirty="0"/>
              <a:t>/</a:t>
            </a:r>
            <a:r>
              <a:rPr lang="pl-PL" sz="1800" dirty="0" err="1"/>
              <a:t>watch?v</a:t>
            </a:r>
            <a:r>
              <a:rPr lang="pl-PL" sz="1800" dirty="0"/>
              <a:t>=EvphJO8VKlc&amp;index=4&amp;list=PLE7B4FAD08F1EBCE2</a:t>
            </a:r>
            <a:endParaRPr lang="en-US" sz="1800" dirty="0"/>
          </a:p>
        </p:txBody>
      </p:sp>
      <p:sp>
        <p:nvSpPr>
          <p:cNvPr id="6" name="Rectangle 2"/>
          <p:cNvSpPr>
            <a:spLocks noGrp="1" noChangeArrowheads="1"/>
          </p:cNvSpPr>
          <p:nvPr>
            <p:ph type="title"/>
          </p:nvPr>
        </p:nvSpPr>
        <p:spPr>
          <a:xfrm>
            <a:off x="762000" y="228600"/>
            <a:ext cx="7772400" cy="1162050"/>
          </a:xfrm>
        </p:spPr>
        <p:txBody>
          <a:bodyPr/>
          <a:lstStyle/>
          <a:p>
            <a:r>
              <a:rPr lang="en-US" b="1" i="1" dirty="0">
                <a:solidFill>
                  <a:srgbClr val="FF0000"/>
                </a:solidFill>
                <a:latin typeface="Calibri" charset="0"/>
              </a:rPr>
              <a:t>CO</a:t>
            </a:r>
            <a:r>
              <a:rPr lang="en-US" b="1" i="1" baseline="-25000" dirty="0">
                <a:solidFill>
                  <a:srgbClr val="FF0000"/>
                </a:solidFill>
                <a:latin typeface="Calibri" charset="0"/>
              </a:rPr>
              <a:t>2</a:t>
            </a:r>
            <a:r>
              <a:rPr lang="en-US" b="1" i="1" dirty="0">
                <a:solidFill>
                  <a:srgbClr val="FF0000"/>
                </a:solidFill>
                <a:latin typeface="Calibri" charset="0"/>
              </a:rPr>
              <a:t> Concentration Effects</a:t>
            </a:r>
            <a:br>
              <a:rPr lang="en-US" b="1" i="1" dirty="0">
                <a:solidFill>
                  <a:srgbClr val="FF0000"/>
                </a:solidFill>
                <a:latin typeface="Calibri" charset="0"/>
              </a:rPr>
            </a:br>
            <a:endParaRPr lang="en-US" sz="3600" b="1" baseline="-25000" dirty="0">
              <a:solidFill>
                <a:srgbClr val="FF0000"/>
              </a:solidFill>
              <a:latin typeface="Times" charset="0"/>
              <a:ea typeface="ＭＳ Ｐゴシック" charset="0"/>
              <a:cs typeface="ＭＳ Ｐゴシック" charset="0"/>
            </a:endParaRPr>
          </a:p>
        </p:txBody>
      </p:sp>
      <p:pic>
        <p:nvPicPr>
          <p:cNvPr id="2" name="Picture 1" descr="Screen Shot 2019-10-17 at 2.51.19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800" y="1321547"/>
            <a:ext cx="6400800" cy="4356722"/>
          </a:xfrm>
          <a:prstGeom prst="rect">
            <a:avLst/>
          </a:prstGeom>
        </p:spPr>
      </p:pic>
    </p:spTree>
    <p:extLst>
      <p:ext uri="{BB962C8B-B14F-4D97-AF65-F5344CB8AC3E}">
        <p14:creationId xmlns:p14="http://schemas.microsoft.com/office/powerpoint/2010/main" val="4006061051"/>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2"/>
          <p:cNvSpPr txBox="1">
            <a:spLocks noChangeArrowheads="1"/>
          </p:cNvSpPr>
          <p:nvPr/>
        </p:nvSpPr>
        <p:spPr bwMode="auto">
          <a:xfrm>
            <a:off x="457200" y="469900"/>
            <a:ext cx="8496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3600" b="1" i="1">
                <a:latin typeface="Calibri" charset="0"/>
              </a:rPr>
              <a:t>Infrared Spectra: CO</a:t>
            </a:r>
            <a:r>
              <a:rPr lang="en-US" sz="3600" b="1" i="1" baseline="-25000">
                <a:latin typeface="Calibri" charset="0"/>
              </a:rPr>
              <a:t>2</a:t>
            </a:r>
            <a:r>
              <a:rPr lang="en-US" sz="3600" b="1" i="1">
                <a:latin typeface="Calibri" charset="0"/>
              </a:rPr>
              <a:t> Concentration Effects</a:t>
            </a:r>
          </a:p>
        </p:txBody>
      </p:sp>
      <p:sp>
        <p:nvSpPr>
          <p:cNvPr id="32771" name="Text Box 3"/>
          <p:cNvSpPr txBox="1">
            <a:spLocks noChangeArrowheads="1"/>
          </p:cNvSpPr>
          <p:nvPr/>
        </p:nvSpPr>
        <p:spPr bwMode="auto">
          <a:xfrm>
            <a:off x="1358900" y="1116013"/>
            <a:ext cx="72437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600" b="1" i="1">
                <a:latin typeface="Calibri" charset="0"/>
              </a:rPr>
              <a:t>Nitrogen &amp; Oxygen produce flat lines: 100% Transmission, 0 Absorbance</a:t>
            </a:r>
          </a:p>
        </p:txBody>
      </p:sp>
      <p:pic>
        <p:nvPicPr>
          <p:cNvPr id="32772" name="IRconc.mov" descr="/Users/ronrusay/Desktop/Powerpoint &amp; Movies/Movies/IRconc.mov">
            <a:hlinkClick r:id="" action="ppaction://media"/>
          </p:cNvPr>
          <p:cNvPicPr>
            <a:picLocks noChangeAspect="1" noChangeArrowheads="1"/>
          </p:cNvPicPr>
          <p:nvPr>
            <a:videoFile r:link="rId2"/>
            <p:extLst>
              <p:ext uri="{DAA4B4D4-6D71-4841-9C94-3DE7FCFB9230}">
                <p14:media xmlns:p14="http://schemas.microsoft.com/office/powerpoint/2010/main" r:link="rId1"/>
              </p:ext>
            </p:extLst>
          </p:nvPr>
        </p:nvPicPr>
        <p:blipFill>
          <a:blip r:embed="rId4">
            <a:extLst>
              <a:ext uri="{28A0092B-C50C-407E-A947-70E740481C1C}">
                <a14:useLocalDpi xmlns:a14="http://schemas.microsoft.com/office/drawing/2010/main" val="0"/>
              </a:ext>
            </a:extLst>
          </a:blip>
          <a:srcRect/>
          <a:stretch>
            <a:fillRect/>
          </a:stretch>
        </p:blipFill>
        <p:spPr bwMode="auto">
          <a:xfrm>
            <a:off x="1219200" y="1752600"/>
            <a:ext cx="6324600" cy="416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066799" y="6172200"/>
            <a:ext cx="7535863" cy="461665"/>
          </a:xfrm>
          <a:prstGeom prst="rect">
            <a:avLst/>
          </a:prstGeom>
          <a:noFill/>
        </p:spPr>
        <p:txBody>
          <a:bodyPr wrap="square" rtlCol="0">
            <a:spAutoFit/>
          </a:bodyPr>
          <a:lstStyle/>
          <a:p>
            <a:pPr algn="ctr"/>
            <a:r>
              <a:rPr lang="en-US" dirty="0" smtClean="0">
                <a:solidFill>
                  <a:srgbClr val="FF0000"/>
                </a:solidFill>
              </a:rPr>
              <a:t>Turn in Global Warming </a:t>
            </a:r>
            <a:r>
              <a:rPr lang="en-US" dirty="0" err="1" smtClean="0">
                <a:solidFill>
                  <a:srgbClr val="FF0000"/>
                </a:solidFill>
              </a:rPr>
              <a:t>scantron</a:t>
            </a:r>
            <a:r>
              <a:rPr lang="en-US" dirty="0" smtClean="0">
                <a:solidFill>
                  <a:srgbClr val="FF0000"/>
                </a:solidFill>
              </a:rPr>
              <a:t> for quiz credit</a:t>
            </a:r>
            <a:endParaRPr lang="en-US" dirty="0">
              <a:solidFill>
                <a:srgbClr val="FF0000"/>
              </a:solidFill>
            </a:endParaRPr>
          </a:p>
        </p:txBody>
      </p:sp>
      <p:pic>
        <p:nvPicPr>
          <p:cNvPr id="6" name="Picture 5" descr="Screen Shot 2019-10-11 at 2.31.56 PM.png"/>
          <p:cNvPicPr>
            <a:picLocks noChangeAspect="1"/>
          </p:cNvPicPr>
          <p:nvPr/>
        </p:nvPicPr>
        <p:blipFill>
          <a:blip r:embed="rId5">
            <a:alphaModFix amt="46000"/>
            <a:extLst>
              <a:ext uri="{28A0092B-C50C-407E-A947-70E740481C1C}">
                <a14:useLocalDpi xmlns:a14="http://schemas.microsoft.com/office/drawing/2010/main" val="0"/>
              </a:ext>
            </a:extLst>
          </a:blip>
          <a:stretch>
            <a:fillRect/>
          </a:stretch>
        </p:blipFill>
        <p:spPr>
          <a:xfrm>
            <a:off x="2819400" y="2133600"/>
            <a:ext cx="3886200" cy="2267455"/>
          </a:xfrm>
          <a:prstGeom prst="rect">
            <a:avLst/>
          </a:prstGeom>
        </p:spPr>
      </p:pic>
    </p:spTree>
    <p:extLst>
      <p:ext uri="{BB962C8B-B14F-4D97-AF65-F5344CB8AC3E}">
        <p14:creationId xmlns:p14="http://schemas.microsoft.com/office/powerpoint/2010/main" val="369063019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000" fill="hold"/>
                                        <p:tgtEl>
                                          <p:spTgt spid="3277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repeatCount="indefinite" fill="hold" display="0">
                  <p:stCondLst>
                    <p:cond delay="indefinite"/>
                  </p:stCondLst>
                </p:cTn>
                <p:tgtEl>
                  <p:spTgt spid="32772"/>
                </p:tgtEl>
              </p:cMediaNode>
            </p:video>
            <p:seq concurrent="1" nextAc="seek">
              <p:cTn id="8" restart="whenNotActive" fill="hold" evtFilter="cancelBubble" nodeType="interactiveSeq">
                <p:stCondLst>
                  <p:cond evt="onClick" delay="0">
                    <p:tgtEl>
                      <p:spTgt spid="3277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2772"/>
                                        </p:tgtEl>
                                      </p:cBhvr>
                                    </p:cmd>
                                  </p:childTnLst>
                                </p:cTn>
                              </p:par>
                            </p:childTnLst>
                          </p:cTn>
                        </p:par>
                      </p:childTnLst>
                    </p:cTn>
                  </p:par>
                </p:childTnLst>
              </p:cTn>
              <p:nextCondLst>
                <p:cond evt="onClick" delay="0">
                  <p:tgtEl>
                    <p:spTgt spid="32772"/>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2"/>
          <p:cNvSpPr txBox="1">
            <a:spLocks noChangeArrowheads="1"/>
          </p:cNvSpPr>
          <p:nvPr/>
        </p:nvSpPr>
        <p:spPr bwMode="auto">
          <a:xfrm>
            <a:off x="2979476" y="146734"/>
            <a:ext cx="343370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3600" b="1" i="1" dirty="0" smtClean="0">
                <a:latin typeface="Calibri" charset="0"/>
              </a:rPr>
              <a:t>Global Warming</a:t>
            </a:r>
            <a:endParaRPr lang="en-US" sz="3600" b="1" i="1" dirty="0">
              <a:latin typeface="Calibri" charset="0"/>
            </a:endParaRPr>
          </a:p>
        </p:txBody>
      </p:sp>
      <p:sp>
        <p:nvSpPr>
          <p:cNvPr id="32771" name="Text Box 3"/>
          <p:cNvSpPr txBox="1">
            <a:spLocks noChangeArrowheads="1"/>
          </p:cNvSpPr>
          <p:nvPr/>
        </p:nvSpPr>
        <p:spPr bwMode="auto">
          <a:xfrm>
            <a:off x="2265126" y="685800"/>
            <a:ext cx="46043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600" b="1" i="1" dirty="0" smtClean="0">
                <a:latin typeface="Calibri" charset="0"/>
              </a:rPr>
              <a:t>Survey Questions </a:t>
            </a:r>
            <a:r>
              <a:rPr lang="en-US" sz="1600" b="1" i="1" dirty="0" smtClean="0">
                <a:latin typeface="Calibri" charset="0"/>
              </a:rPr>
              <a:t>Bonus  &amp;  Carbon Footprint Bonus </a:t>
            </a:r>
            <a:endParaRPr lang="en-US" sz="1600" b="1" i="1" dirty="0">
              <a:latin typeface="Calibri" charset="0"/>
            </a:endParaRPr>
          </a:p>
        </p:txBody>
      </p:sp>
      <p:pic>
        <p:nvPicPr>
          <p:cNvPr id="2" name="Picture 1" descr="Screen Shot 2019-03-21 at 1.56.03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24293" y="1587500"/>
            <a:ext cx="4862307" cy="4203700"/>
          </a:xfrm>
          <a:prstGeom prst="rect">
            <a:avLst/>
          </a:prstGeom>
        </p:spPr>
      </p:pic>
      <p:sp>
        <p:nvSpPr>
          <p:cNvPr id="6" name="Rectangle 5">
            <a:hlinkClick r:id="rId3"/>
          </p:cNvPr>
          <p:cNvSpPr/>
          <p:nvPr/>
        </p:nvSpPr>
        <p:spPr>
          <a:xfrm>
            <a:off x="304800" y="1024354"/>
            <a:ext cx="8915400" cy="369332"/>
          </a:xfrm>
          <a:prstGeom prst="rect">
            <a:avLst/>
          </a:prstGeom>
        </p:spPr>
        <p:txBody>
          <a:bodyPr wrap="square">
            <a:spAutoFit/>
          </a:bodyPr>
          <a:lstStyle/>
          <a:p>
            <a:r>
              <a:rPr lang="fr-FR" sz="1800" dirty="0"/>
              <a:t>http://</a:t>
            </a:r>
            <a:r>
              <a:rPr lang="fr-FR" sz="1800" dirty="0" err="1"/>
              <a:t>chemconnections.org</a:t>
            </a:r>
            <a:r>
              <a:rPr lang="fr-FR" sz="1800" dirty="0"/>
              <a:t>/</a:t>
            </a:r>
            <a:r>
              <a:rPr lang="fr-FR" sz="1800" dirty="0" err="1"/>
              <a:t>general</a:t>
            </a:r>
            <a:r>
              <a:rPr lang="fr-FR" sz="1800" dirty="0"/>
              <a:t>/chem108/Global%20warming%20questions.pdf</a:t>
            </a:r>
            <a:endParaRPr lang="en-US" sz="1800" dirty="0"/>
          </a:p>
        </p:txBody>
      </p:sp>
      <p:sp>
        <p:nvSpPr>
          <p:cNvPr id="7" name="Rectangle 6">
            <a:hlinkClick r:id="rId4"/>
          </p:cNvPr>
          <p:cNvSpPr/>
          <p:nvPr/>
        </p:nvSpPr>
        <p:spPr>
          <a:xfrm>
            <a:off x="-76200" y="5906869"/>
            <a:ext cx="9144000" cy="646331"/>
          </a:xfrm>
          <a:prstGeom prst="rect">
            <a:avLst/>
          </a:prstGeom>
        </p:spPr>
        <p:txBody>
          <a:bodyPr wrap="square">
            <a:spAutoFit/>
          </a:bodyPr>
          <a:lstStyle/>
          <a:p>
            <a:pPr algn="ctr"/>
            <a:r>
              <a:rPr lang="hr-HR" sz="1800" dirty="0"/>
              <a:t>http://chemconnections.org/general/chem108/Global%20warming%20%26%20Carbon%20Footprint.2017.pdf</a:t>
            </a:r>
            <a:endParaRPr lang="en-US" sz="1800" dirty="0"/>
          </a:p>
        </p:txBody>
      </p:sp>
      <p:sp>
        <p:nvSpPr>
          <p:cNvPr id="3" name="Rectangle 2"/>
          <p:cNvSpPr/>
          <p:nvPr/>
        </p:nvSpPr>
        <p:spPr>
          <a:xfrm>
            <a:off x="247853" y="2274838"/>
            <a:ext cx="2066058" cy="2800767"/>
          </a:xfrm>
          <a:prstGeom prst="rect">
            <a:avLst/>
          </a:prstGeom>
        </p:spPr>
        <p:txBody>
          <a:bodyPr wrap="square">
            <a:spAutoFit/>
          </a:bodyPr>
          <a:lstStyle/>
          <a:p>
            <a:endParaRPr lang="it-IT" sz="1800" dirty="0" smtClean="0"/>
          </a:p>
          <a:p>
            <a:pPr algn="ctr"/>
            <a:r>
              <a:rPr lang="it-IT" sz="1600" i="1" dirty="0" smtClean="0"/>
              <a:t>Global </a:t>
            </a:r>
            <a:r>
              <a:rPr lang="it-IT" sz="1600" i="1" dirty="0" err="1"/>
              <a:t>Warming</a:t>
            </a:r>
            <a:r>
              <a:rPr lang="it-IT" sz="1600" i="1" dirty="0"/>
              <a:t> </a:t>
            </a:r>
            <a:r>
              <a:rPr lang="it-IT" sz="1600" i="1" dirty="0" err="1" smtClean="0"/>
              <a:t>Survey</a:t>
            </a:r>
            <a:r>
              <a:rPr lang="it-IT" sz="1600" i="1" dirty="0" smtClean="0"/>
              <a:t> </a:t>
            </a:r>
            <a:r>
              <a:rPr lang="it-IT" sz="1600" i="1" dirty="0" err="1" smtClean="0"/>
              <a:t>Questions</a:t>
            </a:r>
            <a:r>
              <a:rPr lang="it-IT" sz="1600" i="1" dirty="0" smtClean="0"/>
              <a:t> </a:t>
            </a:r>
          </a:p>
          <a:p>
            <a:pPr algn="ctr"/>
            <a:r>
              <a:rPr lang="it-IT" sz="1800" b="1" dirty="0" smtClean="0"/>
              <a:t>for Quiz bonus  (</a:t>
            </a:r>
            <a:r>
              <a:rPr lang="it-IT" sz="1800" b="1" dirty="0"/>
              <a:t>100% </a:t>
            </a:r>
            <a:r>
              <a:rPr lang="it-IT" sz="1800" b="1" dirty="0" smtClean="0"/>
              <a:t>)</a:t>
            </a:r>
          </a:p>
          <a:p>
            <a:endParaRPr lang="it-IT" sz="1800" dirty="0" smtClean="0"/>
          </a:p>
          <a:p>
            <a:pPr algn="ctr"/>
            <a:r>
              <a:rPr lang="it-IT" sz="1800" dirty="0" smtClean="0">
                <a:solidFill>
                  <a:srgbClr val="FF0000"/>
                </a:solidFill>
              </a:rPr>
              <a:t>Turn in </a:t>
            </a:r>
            <a:r>
              <a:rPr lang="it-IT" sz="1800" dirty="0" err="1" smtClean="0">
                <a:solidFill>
                  <a:srgbClr val="FF0000"/>
                </a:solidFill>
              </a:rPr>
              <a:t>Completed</a:t>
            </a:r>
            <a:r>
              <a:rPr lang="it-IT" sz="1800" dirty="0" smtClean="0">
                <a:solidFill>
                  <a:srgbClr val="FF0000"/>
                </a:solidFill>
              </a:rPr>
              <a:t> </a:t>
            </a:r>
            <a:r>
              <a:rPr lang="it-IT" sz="1800" dirty="0" err="1" smtClean="0">
                <a:solidFill>
                  <a:srgbClr val="FF0000"/>
                </a:solidFill>
              </a:rPr>
              <a:t>Scantron</a:t>
            </a:r>
            <a:r>
              <a:rPr lang="it-IT" sz="1800" dirty="0" smtClean="0">
                <a:solidFill>
                  <a:srgbClr val="FF0000"/>
                </a:solidFill>
              </a:rPr>
              <a:t/>
            </a:r>
            <a:br>
              <a:rPr lang="it-IT" sz="1800" dirty="0" smtClean="0">
                <a:solidFill>
                  <a:srgbClr val="FF0000"/>
                </a:solidFill>
              </a:rPr>
            </a:br>
            <a:r>
              <a:rPr lang="it-IT" sz="1800" dirty="0" smtClean="0">
                <a:solidFill>
                  <a:srgbClr val="FF0000"/>
                </a:solidFill>
              </a:rPr>
              <a:t/>
            </a:r>
            <a:br>
              <a:rPr lang="it-IT" sz="1800" dirty="0" smtClean="0">
                <a:solidFill>
                  <a:srgbClr val="FF0000"/>
                </a:solidFill>
              </a:rPr>
            </a:br>
            <a:r>
              <a:rPr lang="it-IT" sz="1800" dirty="0" smtClean="0">
                <a:solidFill>
                  <a:srgbClr val="FF0000"/>
                </a:solidFill>
              </a:rPr>
              <a:t> </a:t>
            </a:r>
            <a:r>
              <a:rPr lang="it-IT" sz="1800" dirty="0">
                <a:solidFill>
                  <a:srgbClr val="FF0000"/>
                </a:solidFill>
              </a:rPr>
              <a:t>DUE </a:t>
            </a:r>
            <a:r>
              <a:rPr lang="it-IT" sz="1800" dirty="0" err="1" smtClean="0">
                <a:solidFill>
                  <a:srgbClr val="FF0000"/>
                </a:solidFill>
              </a:rPr>
              <a:t>Today</a:t>
            </a:r>
            <a:endParaRPr lang="it-IT" sz="1800" dirty="0">
              <a:solidFill>
                <a:srgbClr val="FF0000"/>
              </a:solidFill>
            </a:endParaRPr>
          </a:p>
        </p:txBody>
      </p:sp>
      <p:sp>
        <p:nvSpPr>
          <p:cNvPr id="4" name="Rectangle 3"/>
          <p:cNvSpPr/>
          <p:nvPr/>
        </p:nvSpPr>
        <p:spPr>
          <a:xfrm>
            <a:off x="4495800" y="2590800"/>
            <a:ext cx="4572000" cy="1107996"/>
          </a:xfrm>
          <a:prstGeom prst="rect">
            <a:avLst/>
          </a:prstGeom>
          <a:solidFill>
            <a:schemeClr val="bg1"/>
          </a:solidFill>
          <a:ln>
            <a:solidFill>
              <a:schemeClr val="tx2">
                <a:lumMod val="60000"/>
                <a:lumOff val="40000"/>
              </a:schemeClr>
            </a:solidFill>
          </a:ln>
        </p:spPr>
        <p:txBody>
          <a:bodyPr>
            <a:spAutoFit/>
          </a:bodyPr>
          <a:lstStyle/>
          <a:p>
            <a:pPr algn="ctr"/>
            <a:r>
              <a:rPr lang="it-IT" sz="1600" i="1" dirty="0"/>
              <a:t>Global </a:t>
            </a:r>
            <a:r>
              <a:rPr lang="it-IT" sz="1600" i="1" dirty="0" err="1"/>
              <a:t>Warming</a:t>
            </a:r>
            <a:r>
              <a:rPr lang="it-IT" sz="1600" i="1" dirty="0"/>
              <a:t> </a:t>
            </a:r>
            <a:r>
              <a:rPr lang="it-IT" sz="1600" i="1" dirty="0" smtClean="0"/>
              <a:t>&amp; </a:t>
            </a:r>
            <a:r>
              <a:rPr lang="it-IT" sz="1600" i="1" dirty="0"/>
              <a:t>Y</a:t>
            </a:r>
            <a:r>
              <a:rPr lang="it-IT" sz="1600" i="1" dirty="0" smtClean="0"/>
              <a:t>our Carbon </a:t>
            </a:r>
            <a:r>
              <a:rPr lang="it-IT" sz="1600" i="1" dirty="0" err="1" smtClean="0"/>
              <a:t>Footprint</a:t>
            </a:r>
            <a:r>
              <a:rPr lang="it-IT" sz="1600" i="1" dirty="0" smtClean="0"/>
              <a:t> </a:t>
            </a:r>
          </a:p>
          <a:p>
            <a:pPr algn="ctr"/>
            <a:r>
              <a:rPr lang="en-US" sz="1600" b="1" dirty="0" smtClean="0"/>
              <a:t>f</a:t>
            </a:r>
            <a:r>
              <a:rPr lang="it-IT" sz="1600" b="1" dirty="0" smtClean="0"/>
              <a:t>or </a:t>
            </a:r>
            <a:r>
              <a:rPr lang="it-IT" sz="1600" b="1" dirty="0" err="1" smtClean="0"/>
              <a:t>Exam</a:t>
            </a:r>
            <a:r>
              <a:rPr lang="it-IT" sz="1600" b="1" dirty="0" smtClean="0"/>
              <a:t> Bonus (up to 30 </a:t>
            </a:r>
            <a:r>
              <a:rPr lang="it-IT" sz="1600" b="1" dirty="0" err="1" smtClean="0"/>
              <a:t>pts</a:t>
            </a:r>
            <a:r>
              <a:rPr lang="it-IT" sz="1600" b="1" dirty="0" smtClean="0"/>
              <a:t>.)</a:t>
            </a:r>
            <a:endParaRPr lang="it-IT" sz="1600" b="1" dirty="0"/>
          </a:p>
          <a:p>
            <a:pPr algn="ctr"/>
            <a:r>
              <a:rPr lang="it-IT" sz="1600" dirty="0" smtClean="0">
                <a:solidFill>
                  <a:srgbClr val="FF0000"/>
                </a:solidFill>
              </a:rPr>
              <a:t/>
            </a:r>
            <a:br>
              <a:rPr lang="it-IT" sz="1600" dirty="0" smtClean="0">
                <a:solidFill>
                  <a:srgbClr val="FF0000"/>
                </a:solidFill>
              </a:rPr>
            </a:br>
            <a:r>
              <a:rPr lang="it-IT" sz="1800" dirty="0" smtClean="0">
                <a:solidFill>
                  <a:srgbClr val="FF0000"/>
                </a:solidFill>
              </a:rPr>
              <a:t>DUE On-line </a:t>
            </a:r>
            <a:r>
              <a:rPr lang="it-IT" sz="1800" dirty="0">
                <a:solidFill>
                  <a:srgbClr val="FF0000"/>
                </a:solidFill>
              </a:rPr>
              <a:t>11-Dec</a:t>
            </a:r>
            <a:endParaRPr lang="en-US" sz="1800" dirty="0">
              <a:solidFill>
                <a:srgbClr val="FF0000"/>
              </a:solidFill>
            </a:endParaRPr>
          </a:p>
        </p:txBody>
      </p:sp>
    </p:spTree>
    <p:extLst>
      <p:ext uri="{BB962C8B-B14F-4D97-AF65-F5344CB8AC3E}">
        <p14:creationId xmlns:p14="http://schemas.microsoft.com/office/powerpoint/2010/main" val="263024492"/>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2"/>
          <p:cNvSpPr>
            <a:spLocks noGrp="1" noChangeArrowheads="1"/>
          </p:cNvSpPr>
          <p:nvPr>
            <p:ph type="title"/>
          </p:nvPr>
        </p:nvSpPr>
        <p:spPr>
          <a:xfrm>
            <a:off x="304800" y="-152400"/>
            <a:ext cx="8229600" cy="1143000"/>
          </a:xfrm>
        </p:spPr>
        <p:txBody>
          <a:bodyPr/>
          <a:lstStyle/>
          <a:p>
            <a:pPr eaLnBrk="1" hangingPunct="1"/>
            <a:r>
              <a:rPr lang="en-US" dirty="0">
                <a:latin typeface="Calibri" charset="0"/>
                <a:ea typeface="ＭＳ Ｐゴシック" charset="0"/>
                <a:cs typeface="ＭＳ Ｐゴシック" charset="0"/>
              </a:rPr>
              <a:t>Chemical </a:t>
            </a:r>
            <a:r>
              <a:rPr lang="en-US" dirty="0" smtClean="0">
                <a:latin typeface="Calibri" charset="0"/>
                <a:ea typeface="ＭＳ Ｐゴシック" charset="0"/>
                <a:cs typeface="ＭＳ Ｐゴシック" charset="0"/>
              </a:rPr>
              <a:t>Reactions II</a:t>
            </a:r>
            <a:endParaRPr lang="en-US" dirty="0">
              <a:latin typeface="Calibri" charset="0"/>
              <a:ea typeface="ＭＳ Ｐゴシック" charset="0"/>
              <a:cs typeface="ＭＳ Ｐゴシック" charset="0"/>
            </a:endParaRPr>
          </a:p>
        </p:txBody>
      </p:sp>
      <p:sp>
        <p:nvSpPr>
          <p:cNvPr id="33796" name="Rectangle 3"/>
          <p:cNvSpPr>
            <a:spLocks noGrp="1" noChangeArrowheads="1"/>
          </p:cNvSpPr>
          <p:nvPr>
            <p:ph idx="1"/>
          </p:nvPr>
        </p:nvSpPr>
        <p:spPr>
          <a:xfrm>
            <a:off x="1219200" y="1874837"/>
            <a:ext cx="8229600" cy="2925763"/>
          </a:xfrm>
        </p:spPr>
        <p:txBody>
          <a:bodyPr/>
          <a:lstStyle/>
          <a:p>
            <a:pPr eaLnBrk="1" hangingPunct="1">
              <a:buFont typeface="Monotype Sorts" charset="0"/>
              <a:buChar char=""/>
            </a:pPr>
            <a:r>
              <a:rPr lang="en-US" dirty="0">
                <a:latin typeface="Calibri" charset="0"/>
                <a:ea typeface="ＭＳ Ｐゴシック" charset="0"/>
                <a:cs typeface="ＭＳ Ｐゴシック" charset="0"/>
              </a:rPr>
              <a:t>Combination (Synthesis)</a:t>
            </a:r>
          </a:p>
          <a:p>
            <a:pPr eaLnBrk="1" hangingPunct="1">
              <a:buFont typeface="Monotype Sorts" charset="0"/>
              <a:buChar char=""/>
            </a:pPr>
            <a:r>
              <a:rPr lang="en-US" dirty="0">
                <a:latin typeface="Calibri" charset="0"/>
                <a:ea typeface="ＭＳ Ｐゴシック" charset="0"/>
                <a:cs typeface="ＭＳ Ｐゴシック" charset="0"/>
              </a:rPr>
              <a:t>Decomposition</a:t>
            </a:r>
          </a:p>
          <a:p>
            <a:pPr eaLnBrk="1" hangingPunct="1">
              <a:buFont typeface="Monotype Sorts" charset="0"/>
              <a:buChar char=""/>
            </a:pPr>
            <a:r>
              <a:rPr lang="en-US" dirty="0">
                <a:latin typeface="Calibri" charset="0"/>
                <a:ea typeface="ＭＳ Ｐゴシック" charset="0"/>
                <a:cs typeface="ＭＳ Ｐゴシック" charset="0"/>
              </a:rPr>
              <a:t>Single Displacement</a:t>
            </a:r>
          </a:p>
          <a:p>
            <a:pPr eaLnBrk="1" hangingPunct="1">
              <a:buFont typeface="Monotype Sorts" charset="0"/>
              <a:buChar char=""/>
            </a:pPr>
            <a:r>
              <a:rPr lang="en-US" dirty="0">
                <a:latin typeface="Calibri" charset="0"/>
                <a:ea typeface="ＭＳ Ｐゴシック" charset="0"/>
                <a:cs typeface="ＭＳ Ｐゴシック" charset="0"/>
              </a:rPr>
              <a:t>Double Displacement</a:t>
            </a:r>
          </a:p>
          <a:p>
            <a:pPr eaLnBrk="1" hangingPunct="1">
              <a:buFont typeface="Monotype Sorts" charset="0"/>
              <a:buChar char=""/>
            </a:pPr>
            <a:r>
              <a:rPr lang="en-US" dirty="0">
                <a:solidFill>
                  <a:schemeClr val="bg1">
                    <a:lumMod val="85000"/>
                  </a:schemeClr>
                </a:solidFill>
                <a:latin typeface="Calibri" charset="0"/>
                <a:ea typeface="ＭＳ Ｐゴシック" charset="0"/>
                <a:cs typeface="ＭＳ Ｐゴシック" charset="0"/>
              </a:rPr>
              <a:t>Combustion: Oxidation-Reduction</a:t>
            </a:r>
          </a:p>
          <a:p>
            <a:pPr eaLnBrk="1" hangingPunct="1">
              <a:buFont typeface="Monotype Sorts" charset="0"/>
              <a:buChar char=""/>
            </a:pPr>
            <a:r>
              <a:rPr lang="en-US" dirty="0">
                <a:latin typeface="Calibri" charset="0"/>
                <a:ea typeface="ＭＳ Ｐゴシック" charset="0"/>
                <a:cs typeface="ＭＳ Ｐゴシック" charset="0"/>
              </a:rPr>
              <a:t>Biological Reactions: Enzyme </a:t>
            </a:r>
            <a:r>
              <a:rPr lang="en-US" dirty="0" smtClean="0">
                <a:latin typeface="Calibri" charset="0"/>
                <a:ea typeface="ＭＳ Ｐゴシック" charset="0"/>
                <a:cs typeface="ＭＳ Ｐゴシック" charset="0"/>
              </a:rPr>
              <a:t>Catalysts</a:t>
            </a:r>
            <a:endParaRPr lang="en-US" dirty="0">
              <a:latin typeface="Calibri" charset="0"/>
              <a:ea typeface="ＭＳ Ｐゴシック" charset="0"/>
              <a:cs typeface="ＭＳ Ｐゴシック" charset="0"/>
            </a:endParaRPr>
          </a:p>
        </p:txBody>
      </p:sp>
      <p:graphicFrame>
        <p:nvGraphicFramePr>
          <p:cNvPr id="33794" name="Object 2"/>
          <p:cNvGraphicFramePr>
            <a:graphicFrameLocks/>
          </p:cNvGraphicFramePr>
          <p:nvPr/>
        </p:nvGraphicFramePr>
        <p:xfrm>
          <a:off x="8191500" y="6015038"/>
          <a:ext cx="698500" cy="681037"/>
        </p:xfrm>
        <a:graphic>
          <a:graphicData uri="http://schemas.openxmlformats.org/presentationml/2006/ole">
            <mc:AlternateContent xmlns:mc="http://schemas.openxmlformats.org/markup-compatibility/2006">
              <mc:Choice xmlns:v="urn:schemas-microsoft-com:vml" Requires="v">
                <p:oleObj spid="_x0000_s33879" name="Microsoft ClipArt Gallery" r:id="rId4" imgW="1574800" imgH="1612900" progId="">
                  <p:embed/>
                </p:oleObj>
              </mc:Choice>
              <mc:Fallback>
                <p:oleObj name="Microsoft ClipArt Gallery" r:id="rId4" imgW="1574800" imgH="1612900" progId="">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91500" y="6015038"/>
                        <a:ext cx="698500" cy="681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33799" name="TextBox 6"/>
          <p:cNvSpPr txBox="1">
            <a:spLocks noChangeArrowheads="1"/>
          </p:cNvSpPr>
          <p:nvPr/>
        </p:nvSpPr>
        <p:spPr bwMode="auto">
          <a:xfrm>
            <a:off x="1676400" y="3881437"/>
            <a:ext cx="4800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t>_________________________</a:t>
            </a:r>
          </a:p>
        </p:txBody>
      </p:sp>
      <p:sp>
        <p:nvSpPr>
          <p:cNvPr id="9" name="TextBox 8"/>
          <p:cNvSpPr txBox="1"/>
          <p:nvPr/>
        </p:nvSpPr>
        <p:spPr>
          <a:xfrm>
            <a:off x="990600" y="1512888"/>
            <a:ext cx="6096000" cy="2678112"/>
          </a:xfrm>
          <a:prstGeom prst="rect">
            <a:avLst/>
          </a:prstGeom>
          <a:solidFill>
            <a:schemeClr val="accent6">
              <a:lumMod val="20000"/>
              <a:lumOff val="80000"/>
              <a:alpha val="29000"/>
            </a:schemeClr>
          </a:solidFill>
          <a:ln>
            <a:solidFill>
              <a:schemeClr val="tx1"/>
            </a:solidFill>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dirty="0"/>
              <a:t> </a:t>
            </a:r>
            <a:r>
              <a:rPr lang="en-US" dirty="0" smtClean="0">
                <a:solidFill>
                  <a:srgbClr val="FF0000"/>
                </a:solidFill>
              </a:rPr>
              <a:t>To Do today:</a:t>
            </a:r>
            <a:endParaRPr lang="en-US" dirty="0">
              <a:solidFill>
                <a:srgbClr val="FF0000"/>
              </a:solidFill>
            </a:endParaRPr>
          </a:p>
          <a:p>
            <a:pPr eaLnBrk="1" hangingPunct="1"/>
            <a:endParaRPr lang="en-US" dirty="0">
              <a:solidFill>
                <a:srgbClr val="FF0000"/>
              </a:solidFill>
            </a:endParaRPr>
          </a:p>
          <a:p>
            <a:pPr eaLnBrk="1" hangingPunct="1"/>
            <a:endParaRPr lang="en-US" dirty="0"/>
          </a:p>
          <a:p>
            <a:pPr eaLnBrk="1" hangingPunct="1"/>
            <a:endParaRPr lang="en-US" dirty="0"/>
          </a:p>
          <a:p>
            <a:pPr eaLnBrk="1" hangingPunct="1"/>
            <a:endParaRPr lang="en-US" dirty="0"/>
          </a:p>
          <a:p>
            <a:pPr eaLnBrk="1" hangingPunct="1"/>
            <a:endParaRPr lang="en-US" dirty="0"/>
          </a:p>
          <a:p>
            <a:pPr eaLnBrk="1" hangingPunct="1"/>
            <a:endParaRPr lang="en-US" dirty="0"/>
          </a:p>
        </p:txBody>
      </p:sp>
      <p:sp>
        <p:nvSpPr>
          <p:cNvPr id="10" name="Rectangle 8"/>
          <p:cNvSpPr>
            <a:spLocks noChangeArrowheads="1"/>
          </p:cNvSpPr>
          <p:nvPr/>
        </p:nvSpPr>
        <p:spPr bwMode="auto">
          <a:xfrm>
            <a:off x="609600" y="892314"/>
            <a:ext cx="81534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000" dirty="0">
                <a:solidFill>
                  <a:srgbClr val="FF0000"/>
                </a:solidFill>
              </a:rPr>
              <a:t>E</a:t>
            </a:r>
            <a:r>
              <a:rPr lang="en-US" sz="2000" dirty="0" smtClean="0">
                <a:solidFill>
                  <a:srgbClr val="FF0000"/>
                </a:solidFill>
              </a:rPr>
              <a:t>ach </a:t>
            </a:r>
            <a:r>
              <a:rPr lang="en-US" sz="2000" dirty="0">
                <a:solidFill>
                  <a:srgbClr val="FF0000"/>
                </a:solidFill>
              </a:rPr>
              <a:t>partner is to keep individual records &amp; reports pp. </a:t>
            </a:r>
            <a:r>
              <a:rPr lang="en-US" sz="2000" dirty="0" smtClean="0">
                <a:solidFill>
                  <a:srgbClr val="FF0000"/>
                </a:solidFill>
              </a:rPr>
              <a:t>46-</a:t>
            </a:r>
            <a:r>
              <a:rPr lang="en-US" sz="2000" dirty="0">
                <a:solidFill>
                  <a:srgbClr val="FF0000"/>
                </a:solidFill>
              </a:rPr>
              <a:t>52</a:t>
            </a:r>
            <a:br>
              <a:rPr lang="en-US" sz="2000" dirty="0">
                <a:solidFill>
                  <a:srgbClr val="FF0000"/>
                </a:solidFill>
              </a:rPr>
            </a:br>
            <a:endParaRPr lang="en-US" sz="2000" dirty="0"/>
          </a:p>
        </p:txBody>
      </p:sp>
      <p:sp>
        <p:nvSpPr>
          <p:cNvPr id="12" name="Rectangle 10"/>
          <p:cNvSpPr>
            <a:spLocks noChangeArrowheads="1"/>
          </p:cNvSpPr>
          <p:nvPr/>
        </p:nvSpPr>
        <p:spPr bwMode="auto">
          <a:xfrm>
            <a:off x="1248795" y="5620646"/>
            <a:ext cx="59436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dirty="0">
                <a:solidFill>
                  <a:srgbClr val="FF0000"/>
                </a:solidFill>
              </a:rPr>
              <a:t>Have Dr. R. </a:t>
            </a:r>
            <a:r>
              <a:rPr lang="en-US" dirty="0" smtClean="0">
                <a:solidFill>
                  <a:srgbClr val="FF0000"/>
                </a:solidFill>
              </a:rPr>
              <a:t>initial completed </a:t>
            </a:r>
            <a:r>
              <a:rPr lang="en-US" dirty="0">
                <a:solidFill>
                  <a:srgbClr val="FF0000"/>
                </a:solidFill>
              </a:rPr>
              <a:t>Lab Manual pp.</a:t>
            </a:r>
            <a:r>
              <a:rPr lang="en-US" dirty="0" smtClean="0">
                <a:solidFill>
                  <a:srgbClr val="FF0000"/>
                </a:solidFill>
              </a:rPr>
              <a:t>46-47 plus pg. </a:t>
            </a:r>
            <a:r>
              <a:rPr lang="en-US" dirty="0" smtClean="0">
                <a:solidFill>
                  <a:srgbClr val="FF0000"/>
                </a:solidFill>
              </a:rPr>
              <a:t>66</a:t>
            </a:r>
            <a:endParaRPr lang="en-US" dirty="0">
              <a:solidFill>
                <a:srgbClr val="FF0000"/>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p:txBody>
          <a:bodyPr/>
          <a:lstStyle/>
          <a:p>
            <a:pPr eaLnBrk="1" hangingPunct="1"/>
            <a:r>
              <a:rPr lang="en-US">
                <a:latin typeface="Calibri" charset="0"/>
                <a:ea typeface="ＭＳ Ｐゴシック" charset="0"/>
                <a:cs typeface="ＭＳ Ｐゴシック" charset="0"/>
              </a:rPr>
              <a:t>Chemical Reactions</a:t>
            </a:r>
          </a:p>
        </p:txBody>
      </p:sp>
      <p:sp>
        <p:nvSpPr>
          <p:cNvPr id="6147" name="Rectangle 3"/>
          <p:cNvSpPr>
            <a:spLocks noGrp="1" noChangeArrowheads="1"/>
          </p:cNvSpPr>
          <p:nvPr>
            <p:ph idx="1"/>
          </p:nvPr>
        </p:nvSpPr>
        <p:spPr>
          <a:xfrm>
            <a:off x="762000" y="2332038"/>
            <a:ext cx="6792913" cy="4525962"/>
          </a:xfrm>
        </p:spPr>
        <p:txBody>
          <a:bodyPr/>
          <a:lstStyle/>
          <a:p>
            <a:pPr eaLnBrk="1" hangingPunct="1">
              <a:buFont typeface="Monotype Sorts" charset="0"/>
              <a:buChar char=""/>
            </a:pPr>
            <a:r>
              <a:rPr lang="en-US" dirty="0">
                <a:solidFill>
                  <a:srgbClr val="BFBFBF"/>
                </a:solidFill>
                <a:latin typeface="Calibri" charset="0"/>
                <a:ea typeface="ＭＳ Ｐゴシック" charset="0"/>
                <a:cs typeface="ＭＳ Ｐゴシック" charset="0"/>
              </a:rPr>
              <a:t>Laboratory Manual: Report Form </a:t>
            </a:r>
            <a:br>
              <a:rPr lang="en-US" dirty="0">
                <a:solidFill>
                  <a:srgbClr val="BFBFBF"/>
                </a:solidFill>
                <a:latin typeface="Calibri" charset="0"/>
                <a:ea typeface="ＭＳ Ｐゴシック" charset="0"/>
                <a:cs typeface="ＭＳ Ｐゴシック" charset="0"/>
              </a:rPr>
            </a:br>
            <a:r>
              <a:rPr lang="en-US" dirty="0">
                <a:solidFill>
                  <a:srgbClr val="FF0000"/>
                </a:solidFill>
                <a:latin typeface="Calibri" charset="0"/>
                <a:ea typeface="ＭＳ Ｐゴシック" charset="0"/>
                <a:cs typeface="ＭＳ Ｐゴシック" charset="0"/>
              </a:rPr>
              <a:t>pp.46-52 DUE </a:t>
            </a:r>
            <a:r>
              <a:rPr lang="en-US" dirty="0" smtClean="0">
                <a:solidFill>
                  <a:srgbClr val="FF0000"/>
                </a:solidFill>
                <a:latin typeface="Calibri" charset="0"/>
                <a:ea typeface="ＭＳ Ｐゴシック" charset="0"/>
                <a:cs typeface="ＭＳ Ｐゴシック" charset="0"/>
              </a:rPr>
              <a:t>Next Week </a:t>
            </a:r>
            <a:endParaRPr lang="en-US" sz="2000" dirty="0">
              <a:solidFill>
                <a:srgbClr val="FF0000"/>
              </a:solidFill>
              <a:latin typeface="Calibri" charset="0"/>
              <a:ea typeface="ＭＳ Ｐゴシック" charset="0"/>
              <a:cs typeface="ＭＳ Ｐゴシック" charset="0"/>
            </a:endParaRPr>
          </a:p>
        </p:txBody>
      </p:sp>
      <p:graphicFrame>
        <p:nvGraphicFramePr>
          <p:cNvPr id="16386" name="Object 2"/>
          <p:cNvGraphicFramePr>
            <a:graphicFrameLocks/>
          </p:cNvGraphicFramePr>
          <p:nvPr/>
        </p:nvGraphicFramePr>
        <p:xfrm>
          <a:off x="8191500" y="6015038"/>
          <a:ext cx="698500" cy="681037"/>
        </p:xfrm>
        <a:graphic>
          <a:graphicData uri="http://schemas.openxmlformats.org/presentationml/2006/ole">
            <mc:AlternateContent xmlns:mc="http://schemas.openxmlformats.org/markup-compatibility/2006">
              <mc:Choice xmlns:v="urn:schemas-microsoft-com:vml" Requires="v">
                <p:oleObj spid="_x0000_s61463" name="Microsoft ClipArt Gallery" r:id="rId6" imgW="1574800" imgH="1612900" progId="">
                  <p:embed/>
                </p:oleObj>
              </mc:Choice>
              <mc:Fallback>
                <p:oleObj name="Microsoft ClipArt Gallery" r:id="rId6" imgW="1574800" imgH="1612900" progId="">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191500" y="6015038"/>
                        <a:ext cx="698500" cy="681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6389" name="TextBox 6"/>
          <p:cNvSpPr txBox="1">
            <a:spLocks noChangeArrowheads="1"/>
          </p:cNvSpPr>
          <p:nvPr/>
        </p:nvSpPr>
        <p:spPr bwMode="auto">
          <a:xfrm>
            <a:off x="1905000" y="3581400"/>
            <a:ext cx="4800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t>_________________________</a:t>
            </a:r>
          </a:p>
        </p:txBody>
      </p:sp>
      <p:sp>
        <p:nvSpPr>
          <p:cNvPr id="16390" name="Rectangle 8"/>
          <p:cNvSpPr>
            <a:spLocks noChangeArrowheads="1"/>
          </p:cNvSpPr>
          <p:nvPr/>
        </p:nvSpPr>
        <p:spPr bwMode="auto">
          <a:xfrm>
            <a:off x="457200" y="990600"/>
            <a:ext cx="78486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dirty="0">
                <a:solidFill>
                  <a:srgbClr val="FF0000"/>
                </a:solidFill>
              </a:rPr>
              <a:t/>
            </a:r>
            <a:br>
              <a:rPr lang="en-US" dirty="0">
                <a:solidFill>
                  <a:srgbClr val="FF0000"/>
                </a:solidFill>
              </a:rPr>
            </a:br>
            <a:r>
              <a:rPr lang="en-US" dirty="0">
                <a:solidFill>
                  <a:srgbClr val="FF0000"/>
                </a:solidFill>
              </a:rPr>
              <a:t>Individual </a:t>
            </a:r>
            <a:r>
              <a:rPr lang="en-US" dirty="0" smtClean="0">
                <a:solidFill>
                  <a:srgbClr val="FF0000"/>
                </a:solidFill>
              </a:rPr>
              <a:t>reports are </a:t>
            </a:r>
            <a:r>
              <a:rPr lang="en-US" dirty="0">
                <a:solidFill>
                  <a:srgbClr val="FF0000"/>
                </a:solidFill>
              </a:rPr>
              <a:t>to be turned in</a:t>
            </a:r>
            <a:r>
              <a:rPr lang="en-US" dirty="0" smtClean="0">
                <a:solidFill>
                  <a:srgbClr val="FF0000"/>
                </a:solidFill>
              </a:rPr>
              <a:t>,</a:t>
            </a:r>
            <a:endParaRPr lang="en-US" sz="2000" dirty="0"/>
          </a:p>
        </p:txBody>
      </p:sp>
      <p:pic>
        <p:nvPicPr>
          <p:cNvPr id="16392" name="4StrokeEngine_Ortho_3D_Small.gif" descr="/Users/ronrusay/Desktop/Powerpoint &amp; Movies/Movies/4StrokeEngine_Ortho_3D_Small.gif">
            <a:hlinkClick r:id="" action="ppaction://media"/>
          </p:cNvPr>
          <p:cNvPicPr>
            <a:picLocks noChangeAspect="1" noChangeArrowheads="1"/>
          </p:cNvPicPr>
          <p:nvPr>
            <a:videoFile r:link="rId3"/>
            <p:extLst>
              <p:ext uri="{DAA4B4D4-6D71-4841-9C94-3DE7FCFB9230}">
                <p14:media xmlns:p14="http://schemas.microsoft.com/office/powerpoint/2010/main" r:link="rId2"/>
              </p:ext>
            </p:extLst>
          </p:nvPr>
        </p:nvPicPr>
        <p:blipFill>
          <a:blip r:embed="rId8">
            <a:extLst>
              <a:ext uri="{28A0092B-C50C-407E-A947-70E740481C1C}">
                <a14:useLocalDpi xmlns:a14="http://schemas.microsoft.com/office/drawing/2010/main" val="0"/>
              </a:ext>
            </a:extLst>
          </a:blip>
          <a:srcRect/>
          <a:stretch>
            <a:fillRect/>
          </a:stretch>
        </p:blipFill>
        <p:spPr bwMode="auto">
          <a:xfrm>
            <a:off x="6754813" y="2293938"/>
            <a:ext cx="1931987" cy="257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3" name="Rectangle 9"/>
          <p:cNvSpPr>
            <a:spLocks noChangeArrowheads="1"/>
          </p:cNvSpPr>
          <p:nvPr/>
        </p:nvSpPr>
        <p:spPr bwMode="auto">
          <a:xfrm>
            <a:off x="990600" y="4452938"/>
            <a:ext cx="54102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dirty="0"/>
              <a:t>Post Lab: On-line Balancing Equations </a:t>
            </a:r>
            <a:r>
              <a:rPr lang="en-US" dirty="0">
                <a:solidFill>
                  <a:srgbClr val="FF0000"/>
                </a:solidFill>
              </a:rPr>
              <a:t>DUE </a:t>
            </a:r>
            <a:r>
              <a:rPr lang="en-US" dirty="0" smtClean="0">
                <a:solidFill>
                  <a:srgbClr val="FF0000"/>
                </a:solidFill>
              </a:rPr>
              <a:t>Next Week</a:t>
            </a:r>
            <a:endParaRPr lang="en-US" dirty="0">
              <a:solidFill>
                <a:srgbClr val="FF0000"/>
              </a:solidFill>
            </a:endParaRPr>
          </a:p>
        </p:txBody>
      </p:sp>
    </p:spTree>
    <p:extLst>
      <p:ext uri="{BB962C8B-B14F-4D97-AF65-F5344CB8AC3E}">
        <p14:creationId xmlns:p14="http://schemas.microsoft.com/office/powerpoint/2010/main" val="267944397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6000" fill="hold"/>
                                        <p:tgtEl>
                                          <p:spTgt spid="1639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6392"/>
                    </p:tgtEl>
                  </p:cond>
                </p:stCondLst>
                <p:endSync evt="end" delay="0">
                  <p:rtn val="all"/>
                </p:endSync>
                <p:childTnLst>
                  <p:par>
                    <p:cTn id="8" fill="hold" nodeType="clickPar">
                      <p:stCondLst>
                        <p:cond delay="0"/>
                      </p:stCondLst>
                      <p:childTnLst>
                        <p:par>
                          <p:cTn id="9" fill="hold" nodeType="withGroup">
                            <p:stCondLst>
                              <p:cond delay="0"/>
                            </p:stCondLst>
                            <p:childTnLst>
                              <p:par>
                                <p:cTn id="10" presetID="2" presetClass="mediacall" presetSubtype="0" fill="hold" nodeType="clickEffect">
                                  <p:stCondLst>
                                    <p:cond delay="0"/>
                                  </p:stCondLst>
                                  <p:childTnLst>
                                    <p:cmd type="call" cmd="togglePause">
                                      <p:cBhvr>
                                        <p:cTn id="11" dur="1" fill="hold"/>
                                        <p:tgtEl>
                                          <p:spTgt spid="16392"/>
                                        </p:tgtEl>
                                      </p:cBhvr>
                                    </p:cmd>
                                  </p:childTnLst>
                                </p:cTn>
                              </p:par>
                            </p:childTnLst>
                          </p:cTn>
                        </p:par>
                      </p:childTnLst>
                    </p:cTn>
                  </p:par>
                </p:childTnLst>
              </p:cTn>
              <p:nextCondLst>
                <p:cond evt="onClick" delay="0">
                  <p:tgtEl>
                    <p:spTgt spid="16392"/>
                  </p:tgtEl>
                </p:cond>
              </p:nextCondLst>
            </p:seq>
            <p:video>
              <p:cMediaNode>
                <p:cTn id="12" repeatCount="indefinite" fill="hold" display="0">
                  <p:stCondLst>
                    <p:cond delay="indefinite"/>
                  </p:stCondLst>
                  <p:endCondLst>
                    <p:cond evt="onNext" delay="0">
                      <p:tgtEl>
                        <p:sldTgt/>
                      </p:tgtEl>
                    </p:cond>
                    <p:cond evt="onPrev" delay="0">
                      <p:tgtEl>
                        <p:sldTgt/>
                      </p:tgtEl>
                    </p:cond>
                  </p:endCondLst>
                </p:cTn>
                <p:tgtEl>
                  <p:spTgt spid="16392"/>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Screen Shot 2017-10-08 at 9.34.49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3244593"/>
            <a:ext cx="4724400" cy="3156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9" name="Rectangle 3">
            <a:hlinkClick r:id="rId4"/>
          </p:cNvPr>
          <p:cNvSpPr>
            <a:spLocks noChangeArrowheads="1"/>
          </p:cNvSpPr>
          <p:nvPr/>
        </p:nvSpPr>
        <p:spPr bwMode="auto">
          <a:xfrm>
            <a:off x="76200" y="5660648"/>
            <a:ext cx="8686800"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600" dirty="0">
                <a:solidFill>
                  <a:srgbClr val="FF0000"/>
                </a:solidFill>
              </a:rPr>
              <a:t>https://</a:t>
            </a:r>
            <a:r>
              <a:rPr lang="en-US" sz="1600" dirty="0" err="1">
                <a:solidFill>
                  <a:srgbClr val="FF0000"/>
                </a:solidFill>
              </a:rPr>
              <a:t>phet.colorado.edu</a:t>
            </a:r>
            <a:r>
              <a:rPr lang="en-US" sz="1600" dirty="0">
                <a:solidFill>
                  <a:srgbClr val="FF0000"/>
                </a:solidFill>
              </a:rPr>
              <a:t>/</a:t>
            </a:r>
            <a:r>
              <a:rPr lang="en-US" sz="1600" dirty="0" err="1">
                <a:solidFill>
                  <a:srgbClr val="FF0000"/>
                </a:solidFill>
              </a:rPr>
              <a:t>sims</a:t>
            </a:r>
            <a:r>
              <a:rPr lang="en-US" sz="1600" dirty="0">
                <a:solidFill>
                  <a:srgbClr val="FF0000"/>
                </a:solidFill>
              </a:rPr>
              <a:t>/html/balancing-chemical-equations/latest/balancing-chemical-</a:t>
            </a:r>
            <a:r>
              <a:rPr lang="en-US" sz="1600" dirty="0" err="1">
                <a:solidFill>
                  <a:srgbClr val="FF0000"/>
                </a:solidFill>
              </a:rPr>
              <a:t>equations_en.html</a:t>
            </a:r>
            <a:endParaRPr lang="en-US" sz="1600" dirty="0">
              <a:solidFill>
                <a:srgbClr val="FF0000"/>
              </a:solidFill>
            </a:endParaRPr>
          </a:p>
          <a:p>
            <a:pPr algn="ctr"/>
            <a:endParaRPr lang="en-US" sz="2000" dirty="0"/>
          </a:p>
        </p:txBody>
      </p:sp>
      <p:pic>
        <p:nvPicPr>
          <p:cNvPr id="2" name="Picture 1" descr="Screen Shot 2018-10-23 at 3.19.02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57400" y="1498600"/>
            <a:ext cx="4813300" cy="1701800"/>
          </a:xfrm>
          <a:prstGeom prst="rect">
            <a:avLst/>
          </a:prstGeom>
        </p:spPr>
      </p:pic>
      <p:sp>
        <p:nvSpPr>
          <p:cNvPr id="3" name="TextBox 2"/>
          <p:cNvSpPr txBox="1"/>
          <p:nvPr/>
        </p:nvSpPr>
        <p:spPr>
          <a:xfrm>
            <a:off x="762000" y="533400"/>
            <a:ext cx="8001000" cy="646331"/>
          </a:xfrm>
          <a:prstGeom prst="rect">
            <a:avLst/>
          </a:prstGeom>
          <a:noFill/>
        </p:spPr>
        <p:txBody>
          <a:bodyPr wrap="square" rtlCol="0">
            <a:spAutoFit/>
          </a:bodyPr>
          <a:lstStyle/>
          <a:p>
            <a:pPr algn="ctr"/>
            <a:r>
              <a:rPr lang="en-US" sz="3600" dirty="0" smtClean="0">
                <a:latin typeface="+mj-lt"/>
              </a:rPr>
              <a:t>Post </a:t>
            </a:r>
            <a:r>
              <a:rPr lang="en-US" sz="3600" dirty="0" smtClean="0">
                <a:latin typeface="+mj-lt"/>
              </a:rPr>
              <a:t>lab </a:t>
            </a:r>
            <a:r>
              <a:rPr lang="en-US" sz="3600" dirty="0">
                <a:latin typeface="+mj-lt"/>
              </a:rPr>
              <a:t>: On-line Balancing Equations </a:t>
            </a:r>
            <a:endParaRPr lang="en-US" sz="3600" dirty="0">
              <a:latin typeface="+mj-lt"/>
            </a:endParaRPr>
          </a:p>
        </p:txBody>
      </p:sp>
      <p:sp>
        <p:nvSpPr>
          <p:cNvPr id="4" name="Rectangle 3"/>
          <p:cNvSpPr/>
          <p:nvPr/>
        </p:nvSpPr>
        <p:spPr>
          <a:xfrm>
            <a:off x="3124200" y="147935"/>
            <a:ext cx="2419502" cy="461665"/>
          </a:xfrm>
          <a:prstGeom prst="rect">
            <a:avLst/>
          </a:prstGeom>
        </p:spPr>
        <p:txBody>
          <a:bodyPr wrap="none">
            <a:spAutoFit/>
          </a:bodyPr>
          <a:lstStyle/>
          <a:p>
            <a:r>
              <a:rPr lang="en-US" dirty="0">
                <a:solidFill>
                  <a:srgbClr val="FF0000"/>
                </a:solidFill>
              </a:rPr>
              <a:t>DUE Next Week</a:t>
            </a:r>
            <a:endParaRPr lang="en-US" dirty="0">
              <a:solidFill>
                <a:srgbClr val="FF0000"/>
              </a:solidFill>
            </a:endParaRPr>
          </a:p>
        </p:txBody>
      </p:sp>
    </p:spTree>
    <p:extLst>
      <p:ext uri="{BB962C8B-B14F-4D97-AF65-F5344CB8AC3E}">
        <p14:creationId xmlns:p14="http://schemas.microsoft.com/office/powerpoint/2010/main" val="2853957248"/>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97103</TotalTime>
  <Words>1759</Words>
  <Application>Microsoft Macintosh PowerPoint</Application>
  <PresentationFormat>On-screen Show (4:3)</PresentationFormat>
  <Paragraphs>253</Paragraphs>
  <Slides>27</Slides>
  <Notes>13</Notes>
  <HiddenSlides>0</HiddenSlides>
  <MMClips>5</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27</vt:i4>
      </vt:variant>
    </vt:vector>
  </HeadingPairs>
  <TitlesOfParts>
    <vt:vector size="29" baseType="lpstr">
      <vt:lpstr>Office Theme</vt:lpstr>
      <vt:lpstr>Microsoft ClipArt Gallery</vt:lpstr>
      <vt:lpstr>Chem 108: Lab Week 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Chemical Reactions I &amp; II</vt:lpstr>
      <vt:lpstr>Chemical Reactions I (Biological Reaction) Bakers’ yeast fermentation</vt:lpstr>
      <vt:lpstr>PowerPoint Presentation</vt:lpstr>
      <vt:lpstr>PowerPoint Presentation</vt:lpstr>
      <vt:lpstr>PowerPoint Presentation</vt:lpstr>
      <vt:lpstr>Chemical Reactions I</vt:lpstr>
      <vt:lpstr>Chemical Reactions I &amp; II</vt:lpstr>
      <vt:lpstr>Combustion Products Energy &amp; CO2</vt:lpstr>
      <vt:lpstr> Octane (Gas) Combustion Engine</vt:lpstr>
      <vt:lpstr>Molecular Shapes         Lewis Structures  MolView: Visual On-line Molecular Modeling</vt:lpstr>
      <vt:lpstr>Molecular Shapes         Lewis Structures  MolView: Visual On-line Molecular Modeling</vt:lpstr>
      <vt:lpstr> Combustion</vt:lpstr>
      <vt:lpstr>CO2 Concentration Effects </vt:lpstr>
      <vt:lpstr>CO2 Concentration Effects </vt:lpstr>
      <vt:lpstr>PowerPoint Presentation</vt:lpstr>
      <vt:lpstr>PowerPoint Presentation</vt:lpstr>
      <vt:lpstr>Chemical Reactions II</vt:lpstr>
      <vt:lpstr>Chemical Reactions</vt:lpstr>
      <vt:lpstr>PowerPoint Presentation</vt:lpstr>
    </vt:vector>
  </TitlesOfParts>
  <Company>dvc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Ron Rusay</dc:creator>
  <cp:keywords/>
  <cp:lastModifiedBy>Ron Rusay</cp:lastModifiedBy>
  <cp:revision>210</cp:revision>
  <cp:lastPrinted>2019-03-21T22:18:56Z</cp:lastPrinted>
  <dcterms:created xsi:type="dcterms:W3CDTF">2018-03-19T01:58:28Z</dcterms:created>
  <dcterms:modified xsi:type="dcterms:W3CDTF">2019-10-17T22:43:47Z</dcterms:modified>
</cp:coreProperties>
</file>